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4"/>
  </p:sldMasterIdLst>
  <p:notesMasterIdLst>
    <p:notesMasterId r:id="rId8"/>
  </p:notesMasterIdLst>
  <p:sldIdLst>
    <p:sldId id="368" r:id="rId5"/>
    <p:sldId id="389" r:id="rId6"/>
    <p:sldId id="42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FFFFFF"/>
    <a:srgbClr val="FFD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BF7897-50EF-3C6D-E6A0-40CF908FCDBB}" v="778" dt="2024-06-12T09:31:40.5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C74A6-7BC2-4D8F-BC5B-C2E3947B6C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55060-DFCB-4D30-B329-4A9741E39FF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8883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73063" y="1060450"/>
            <a:ext cx="5922962" cy="3332163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2733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863" y="739775"/>
            <a:ext cx="6583362" cy="3703638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0943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73063" y="1060450"/>
            <a:ext cx="5922962" cy="3332163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2733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252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891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1011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6276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4665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54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7203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2242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06031850-E431-2C47-851A-A7F7F3C8C4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9272905" cy="6858000"/>
          </a:xfrm>
        </p:spPr>
        <p:txBody>
          <a:bodyPr/>
          <a:lstStyle>
            <a:lvl1pPr marL="0" indent="0">
              <a:buNone/>
              <a:defRPr b="0" i="0">
                <a:latin typeface="Nunito Sans" pitchFamily="2" charset="77"/>
                <a:cs typeface="Times New Roman" panose="02020603050405020304" pitchFamily="18" charset="0"/>
              </a:defRPr>
            </a:lvl1pPr>
          </a:lstStyle>
          <a:p>
            <a:endParaRPr lang="de-DE" dirty="0"/>
          </a:p>
        </p:txBody>
      </p:sp>
      <p:pic>
        <p:nvPicPr>
          <p:cNvPr id="7" name="Bild 7">
            <a:extLst>
              <a:ext uri="{FF2B5EF4-FFF2-40B4-BE49-F238E27FC236}">
                <a16:creationId xmlns:a16="http://schemas.microsoft.com/office/drawing/2014/main" id="{7F7F9876-1FEC-4DBD-BCFB-2B5A5C006F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52748" y="460312"/>
            <a:ext cx="1734590" cy="1483013"/>
          </a:xfrm>
          <a:prstGeom prst="rect">
            <a:avLst/>
          </a:prstGeom>
        </p:spPr>
      </p:pic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37CF0E2D-B57D-1549-87B8-1C5DB056DC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26569"/>
            <a:ext cx="7004848" cy="242999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vert="horz" lIns="1116000" tIns="45720" rIns="91440" bIns="45720" rtlCol="0" anchor="ctr" anchorCtr="0">
            <a:normAutofit/>
          </a:bodyPr>
          <a:lstStyle>
            <a:lvl1pPr algn="l">
              <a:lnSpc>
                <a:spcPts val="5203"/>
              </a:lnSpc>
              <a:defRPr sz="4640" b="1" i="0">
                <a:latin typeface="+mj-lt"/>
                <a:cs typeface="Nunito Sans ExtraBold" pitchFamily="2" charset="77"/>
              </a:defRPr>
            </a:lvl1pPr>
          </a:lstStyle>
          <a:p>
            <a:r>
              <a:rPr lang="de-DE" dirty="0"/>
              <a:t>Mastertitelformat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00239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Aufzählung, 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5">
            <a:extLst>
              <a:ext uri="{FF2B5EF4-FFF2-40B4-BE49-F238E27FC236}">
                <a16:creationId xmlns:a16="http://schemas.microsoft.com/office/drawing/2014/main" id="{E637B204-F4D0-C94A-89CE-E240390331A9}"/>
              </a:ext>
            </a:extLst>
          </p:cNvPr>
          <p:cNvSpPr>
            <a:spLocks noChangeAspect="1"/>
          </p:cNvSpPr>
          <p:nvPr userDrawn="1"/>
        </p:nvSpPr>
        <p:spPr>
          <a:xfrm>
            <a:off x="-1073610" y="0"/>
            <a:ext cx="11059890" cy="7109765"/>
          </a:xfrm>
          <a:custGeom>
            <a:avLst/>
            <a:gdLst>
              <a:gd name="connsiteX0" fmla="*/ 14270106 w 16440318"/>
              <a:gd name="connsiteY0" fmla="*/ 0 h 10994501"/>
              <a:gd name="connsiteX1" fmla="*/ 16440318 w 16440318"/>
              <a:gd name="connsiteY1" fmla="*/ 0 h 10994501"/>
              <a:gd name="connsiteX2" fmla="*/ 16429222 w 16440318"/>
              <a:gd name="connsiteY2" fmla="*/ 438846 h 10994501"/>
              <a:gd name="connsiteX3" fmla="*/ 5315384 w 16440318"/>
              <a:gd name="connsiteY3" fmla="*/ 10994501 h 10994501"/>
              <a:gd name="connsiteX4" fmla="*/ 324342 w 16440318"/>
              <a:gd name="connsiteY4" fmla="*/ 9815197 h 10994501"/>
              <a:gd name="connsiteX5" fmla="*/ 0 w 16440318"/>
              <a:gd name="connsiteY5" fmla="*/ 9645013 h 10994501"/>
              <a:gd name="connsiteX6" fmla="*/ 0 w 16440318"/>
              <a:gd name="connsiteY6" fmla="*/ 7074221 h 10994501"/>
              <a:gd name="connsiteX7" fmla="*/ 374054 w 16440318"/>
              <a:gd name="connsiteY7" fmla="*/ 7339367 h 10994501"/>
              <a:gd name="connsiteX8" fmla="*/ 5315384 w 16440318"/>
              <a:gd name="connsiteY8" fmla="*/ 8824289 h 10994501"/>
              <a:gd name="connsiteX9" fmla="*/ 14261834 w 16440318"/>
              <a:gd name="connsiteY9" fmla="*/ 327167 h 10994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40318" h="10994501">
                <a:moveTo>
                  <a:pt x="14270106" y="0"/>
                </a:moveTo>
                <a:lnTo>
                  <a:pt x="16440318" y="0"/>
                </a:lnTo>
                <a:lnTo>
                  <a:pt x="16429222" y="438846"/>
                </a:lnTo>
                <a:cubicBezTo>
                  <a:pt x="16131170" y="6318712"/>
                  <a:pt x="11269318" y="10994501"/>
                  <a:pt x="5315384" y="10994501"/>
                </a:cubicBezTo>
                <a:cubicBezTo>
                  <a:pt x="3520800" y="10994501"/>
                  <a:pt x="1825431" y="10569711"/>
                  <a:pt x="324342" y="9815197"/>
                </a:cubicBezTo>
                <a:lnTo>
                  <a:pt x="0" y="9645013"/>
                </a:lnTo>
                <a:lnTo>
                  <a:pt x="0" y="7074221"/>
                </a:lnTo>
                <a:lnTo>
                  <a:pt x="374054" y="7339367"/>
                </a:lnTo>
                <a:cubicBezTo>
                  <a:pt x="1790438" y="8277775"/>
                  <a:pt x="3489088" y="8824289"/>
                  <a:pt x="5315384" y="8824289"/>
                </a:cubicBezTo>
                <a:cubicBezTo>
                  <a:pt x="10108200" y="8824289"/>
                  <a:pt x="14021906" y="5060359"/>
                  <a:pt x="14261834" y="327167"/>
                </a:cubicBezTo>
                <a:close/>
              </a:path>
            </a:pathLst>
          </a:custGeom>
          <a:solidFill>
            <a:srgbClr val="FFD400"/>
          </a:solidFill>
          <a:ln w="3175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716" tIns="25716" rIns="25716" bIns="25716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36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547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Nunito Sans" pitchFamily="2" charset="77"/>
              <a:ea typeface="+mn-ea"/>
              <a:cs typeface="+mn-cs"/>
              <a:sym typeface="Calibri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843C3C9-8786-404C-8503-B9DE5CBDB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871" y="982866"/>
            <a:ext cx="7183038" cy="1328056"/>
          </a:xfrm>
        </p:spPr>
        <p:txBody>
          <a:bodyPr>
            <a:spAutoFit/>
          </a:bodyPr>
          <a:lstStyle>
            <a:lvl1pPr>
              <a:defRPr b="1" i="0">
                <a:latin typeface="Nunito Sans ExtraBold" pitchFamily="2" charset="77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07B0606-FCA0-B04B-AF22-4CB976B93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Nunito Sans" pitchFamily="2" charset="77"/>
              </a:defRPr>
            </a:lvl1pPr>
          </a:lstStyle>
          <a:p>
            <a:fld id="{461D082C-844F-8E44-B84A-68F487CD15AA}" type="datetime4">
              <a:rPr lang="de-AT" smtClean="0"/>
              <a:pPr/>
              <a:t>17. Juni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64DE87C-B778-AB45-A296-404829D1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Nunito Sans" pitchFamily="2" charset="77"/>
              </a:defRPr>
            </a:lvl1pPr>
          </a:lstStyle>
          <a:p>
            <a:r>
              <a:rPr lang="de-DE" dirty="0"/>
              <a:t>Hier steht der Titel der Präsentation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9940D1F-7C80-4B48-BC87-10E51CD68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Nunito Sans" pitchFamily="2" charset="77"/>
              </a:defRPr>
            </a:lvl1pPr>
          </a:lstStyle>
          <a:p>
            <a:fld id="{C8293DA4-3172-BF4E-AAD3-F8E76F90D07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991C7A2-D44F-324D-AD5F-1D2F536A6C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871" y="2535413"/>
            <a:ext cx="7183714" cy="3433465"/>
          </a:xfrm>
        </p:spPr>
        <p:txBody>
          <a:bodyPr/>
          <a:lstStyle>
            <a:lvl1pPr>
              <a:defRPr b="0" i="0">
                <a:latin typeface="+mn-lt"/>
              </a:defRPr>
            </a:lvl1pPr>
            <a:lvl2pPr>
              <a:defRPr b="0" i="0">
                <a:latin typeface="+mn-lt"/>
              </a:defRPr>
            </a:lvl2pPr>
            <a:lvl3pPr>
              <a:defRPr b="0" i="0">
                <a:latin typeface="+mn-lt"/>
              </a:defRPr>
            </a:lvl3pPr>
            <a:lvl4pPr>
              <a:defRPr b="0" i="0">
                <a:latin typeface="+mn-lt"/>
              </a:defRPr>
            </a:lvl4pPr>
            <a:lvl5pPr>
              <a:defRPr b="0" i="0">
                <a:latin typeface="+mn-lt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30106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ufzählung mit grossem Bild und Subline;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3D1BE-2FC9-0445-BF57-C38F2876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980" y="432844"/>
            <a:ext cx="9698358" cy="1326059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90086D-8114-4C49-95ED-0FCDA38D1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8871" y="1881188"/>
            <a:ext cx="4809228" cy="623590"/>
          </a:xfrm>
        </p:spPr>
        <p:txBody>
          <a:bodyPr anchor="t" anchorCtr="0">
            <a:noAutofit/>
          </a:bodyPr>
          <a:lstStyle>
            <a:lvl1pPr marL="0" indent="0">
              <a:buNone/>
              <a:defRPr sz="1969" b="0" i="0">
                <a:latin typeface="+mj-lt"/>
              </a:defRPr>
            </a:lvl1pPr>
            <a:lvl2pPr marL="321457" indent="0">
              <a:buNone/>
              <a:defRPr sz="1406" b="1"/>
            </a:lvl2pPr>
            <a:lvl3pPr marL="642915" indent="0">
              <a:buNone/>
              <a:defRPr sz="1266" b="1"/>
            </a:lvl3pPr>
            <a:lvl4pPr marL="964372" indent="0">
              <a:buNone/>
              <a:defRPr sz="1125" b="1"/>
            </a:lvl4pPr>
            <a:lvl5pPr marL="1285829" indent="0">
              <a:buNone/>
              <a:defRPr sz="1125" b="1"/>
            </a:lvl5pPr>
            <a:lvl6pPr marL="1607287" indent="0">
              <a:buNone/>
              <a:defRPr sz="1125" b="1"/>
            </a:lvl6pPr>
            <a:lvl7pPr marL="1928744" indent="0">
              <a:buNone/>
              <a:defRPr sz="1125" b="1"/>
            </a:lvl7pPr>
            <a:lvl8pPr marL="2250201" indent="0">
              <a:buNone/>
              <a:defRPr sz="1125" b="1"/>
            </a:lvl8pPr>
            <a:lvl9pPr marL="2571659" indent="0">
              <a:buNone/>
              <a:defRPr sz="1125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D706D39-A80A-F640-A3A3-32E40B5D7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980" y="2623095"/>
            <a:ext cx="4809228" cy="3615408"/>
          </a:xfrm>
        </p:spPr>
        <p:txBody>
          <a:bodyPr/>
          <a:lstStyle>
            <a:lvl1pPr>
              <a:defRPr b="0" i="0">
                <a:latin typeface="+mn-lt"/>
              </a:defRPr>
            </a:lvl1pPr>
            <a:lvl2pPr>
              <a:defRPr b="0" i="0">
                <a:latin typeface="+mn-lt"/>
              </a:defRPr>
            </a:lvl2pPr>
            <a:lvl3pPr>
              <a:defRPr b="0" i="0">
                <a:latin typeface="+mn-lt"/>
              </a:defRPr>
            </a:lvl3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41C6AB4-230F-4C44-8E6E-4451B162E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Nunito Sans" pitchFamily="2" charset="77"/>
              </a:defRPr>
            </a:lvl1pPr>
          </a:lstStyle>
          <a:p>
            <a:fld id="{0304A60F-00D6-0240-A0CD-3FCF778B4841}" type="datetime4">
              <a:rPr lang="de-AT" smtClean="0"/>
              <a:pPr/>
              <a:t>17. Juni 2024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0FAB672-8768-1A42-BFA3-33B71DEB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Nunito Sans" pitchFamily="2" charset="77"/>
              </a:defRPr>
            </a:lvl1pPr>
          </a:lstStyle>
          <a:p>
            <a:r>
              <a:rPr lang="de-DE" dirty="0"/>
              <a:t>Hier steht der Titel der Präsentation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00F10BB-48B2-634B-8053-341EB4E5A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Nunito Sans" pitchFamily="2" charset="77"/>
              </a:defRPr>
            </a:lvl1pPr>
          </a:lstStyle>
          <a:p>
            <a:fld id="{C8293DA4-3172-BF4E-AAD3-F8E76F90D07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Bildplatzhalter 10">
            <a:extLst>
              <a:ext uri="{FF2B5EF4-FFF2-40B4-BE49-F238E27FC236}">
                <a16:creationId xmlns:a16="http://schemas.microsoft.com/office/drawing/2014/main" id="{60B04D0E-9637-444C-86E4-565C29C0EE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43231" y="1961183"/>
            <a:ext cx="3343981" cy="4277320"/>
          </a:xfrm>
        </p:spPr>
        <p:txBody>
          <a:bodyPr/>
          <a:lstStyle>
            <a:lvl1pPr>
              <a:buNone/>
              <a:defRPr b="0" i="0">
                <a:latin typeface="+mn-lt"/>
              </a:defRPr>
            </a:lvl1pPr>
          </a:lstStyle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09930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251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015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525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279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260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225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941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696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AT" dirty="0"/>
            </a:p>
          </p:txBody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AT" dirty="0"/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AT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CD68D-6792-4A6C-99FC-E5C425CAE2D2}" type="datetimeFigureOut">
              <a:rPr lang="de-AT" smtClean="0"/>
              <a:t>17.06.2024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4306C9-644C-4502-9843-53C631567DB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987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  <p:sldLayoutId id="2147483686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projekte.ffg.at/projekt/5121323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hyperlink" Target="https://projekte.ffg.at/projekt/5121323" TargetMode="External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projekte.ffg.at/projekt/51213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D27C957-4D4B-4546-B05F-0FCD8E9D2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60" y="406349"/>
            <a:ext cx="6520872" cy="1274066"/>
          </a:xfrm>
        </p:spPr>
        <p:txBody>
          <a:bodyPr>
            <a:normAutofit fontScale="90000"/>
          </a:bodyPr>
          <a:lstStyle/>
          <a:p>
            <a:r>
              <a:rPr lang="de-AT" dirty="0">
                <a:solidFill>
                  <a:schemeClr val="accent2"/>
                </a:solidFill>
                <a:latin typeface="Nunito Sans ExtraBold" pitchFamily="2" charset="0"/>
              </a:rPr>
              <a:t>SAIROM</a:t>
            </a:r>
            <a:br>
              <a:rPr lang="de-AT" dirty="0">
                <a:solidFill>
                  <a:schemeClr val="accent2"/>
                </a:solidFill>
                <a:latin typeface="Nunito Sans ExtraBold" pitchFamily="2" charset="0"/>
              </a:rPr>
            </a:br>
            <a:r>
              <a:rPr lang="de-AT" sz="2400" dirty="0">
                <a:latin typeface="Nunito Sans ExtraBold" pitchFamily="2" charset="0"/>
              </a:rPr>
              <a:t>Strategic AI Roadmap </a:t>
            </a:r>
            <a:r>
              <a:rPr lang="de-AT" sz="2400" dirty="0" err="1">
                <a:latin typeface="Nunito Sans ExtraBold" pitchFamily="2" charset="0"/>
              </a:rPr>
              <a:t>for</a:t>
            </a:r>
            <a:r>
              <a:rPr lang="de-AT" sz="2400" dirty="0">
                <a:latin typeface="Nunito Sans ExtraBold" pitchFamily="2" charset="0"/>
              </a:rPr>
              <a:t> Mobility</a:t>
            </a:r>
            <a:endParaRPr lang="de-DE" dirty="0">
              <a:latin typeface="Nunito Sans ExtraBold" pitchFamily="2" charset="0"/>
            </a:endParaRPr>
          </a:p>
        </p:txBody>
      </p:sp>
      <p:pic>
        <p:nvPicPr>
          <p:cNvPr id="4" name="Picture 3" descr="A blue sign with white text&#10;&#10;Description automatically generated">
            <a:extLst>
              <a:ext uri="{FF2B5EF4-FFF2-40B4-BE49-F238E27FC236}">
                <a16:creationId xmlns:a16="http://schemas.microsoft.com/office/drawing/2014/main" id="{D92DFB19-D5D8-9B4A-4B0D-B1BF8FDF6C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232" y="600916"/>
            <a:ext cx="2816819" cy="1189783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F7B2AFD-3806-CD8A-F489-0A9F96BA0FB2}"/>
              </a:ext>
            </a:extLst>
          </p:cNvPr>
          <p:cNvSpPr txBox="1"/>
          <p:nvPr/>
        </p:nvSpPr>
        <p:spPr>
          <a:xfrm>
            <a:off x="5112599" y="6113306"/>
            <a:ext cx="6100618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de-AT" dirty="0"/>
              <a:t>georg.jaeger@uni-graz.at</a:t>
            </a:r>
          </a:p>
          <a:p>
            <a:r>
              <a:rPr lang="de-AT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https://projekte.ffg.at/projekt/5121323</a:t>
            </a:r>
            <a:endParaRPr lang="de-AT" dirty="0">
              <a:solidFill>
                <a:schemeClr val="accent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A3731A6-FD5C-3875-AAE6-CE80AADD030B}"/>
              </a:ext>
            </a:extLst>
          </p:cNvPr>
          <p:cNvSpPr txBox="1"/>
          <p:nvPr/>
        </p:nvSpPr>
        <p:spPr>
          <a:xfrm>
            <a:off x="1428819" y="1680593"/>
            <a:ext cx="2593980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de-AT" dirty="0"/>
              <a:t>Uni Graz, </a:t>
            </a:r>
            <a:r>
              <a:rPr lang="de-AT" dirty="0" err="1"/>
              <a:t>Know</a:t>
            </a:r>
            <a:r>
              <a:rPr lang="de-AT" dirty="0"/>
              <a:t>-Center</a:t>
            </a:r>
          </a:p>
          <a:p>
            <a:r>
              <a:rPr lang="de-AT" dirty="0"/>
              <a:t>01.04.2024 - 31.03.2025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F8C36CD-71CD-06B8-9A40-136584B1A8A0}"/>
              </a:ext>
            </a:extLst>
          </p:cNvPr>
          <p:cNvSpPr txBox="1"/>
          <p:nvPr/>
        </p:nvSpPr>
        <p:spPr>
          <a:xfrm>
            <a:off x="1428819" y="2382981"/>
            <a:ext cx="1142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accent1"/>
                </a:solidFill>
              </a:rPr>
              <a:t>Abstract:</a:t>
            </a:r>
            <a:endParaRPr lang="de-AT" b="1" dirty="0">
              <a:solidFill>
                <a:schemeClr val="accent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EACCFB1-2114-9A7F-8374-B0E820C5C74C}"/>
              </a:ext>
            </a:extLst>
          </p:cNvPr>
          <p:cNvSpPr txBox="1"/>
          <p:nvPr/>
        </p:nvSpPr>
        <p:spPr>
          <a:xfrm>
            <a:off x="1428819" y="2808370"/>
            <a:ext cx="5886380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SAIROM </a:t>
            </a:r>
            <a:r>
              <a:rPr lang="en-US" dirty="0">
                <a:latin typeface="Aptos"/>
                <a:ea typeface="Aptos" panose="020B0004020202020204" pitchFamily="34" charset="0"/>
                <a:cs typeface="Times New Roman"/>
              </a:rPr>
              <a:t>aims </a:t>
            </a:r>
            <a:r>
              <a:rPr lang="en-US" sz="18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to evaluate the current role of AI in and its potential for advancing the mobility transition, and to assess the ensuing environmental, economic, regulatory, and societal impacts.</a:t>
            </a:r>
            <a:r>
              <a:rPr lang="en-US" dirty="0">
                <a:latin typeface="Aptos"/>
                <a:ea typeface="Aptos" panose="020B0004020202020204" pitchFamily="34" charset="0"/>
                <a:cs typeface="Times New Roman"/>
              </a:rPr>
              <a:t> </a:t>
            </a:r>
            <a:endParaRPr lang="de-AT" dirty="0">
              <a:latin typeface="Aptos"/>
              <a:ea typeface="Aptos" panose="020B0004020202020204" pitchFamily="34" charset="0"/>
              <a:cs typeface="Times New Roman"/>
            </a:endParaRPr>
          </a:p>
          <a:p>
            <a:pPr algn="just"/>
            <a:endParaRPr lang="en-US" dirty="0">
              <a:latin typeface="Aptos"/>
              <a:ea typeface="Aptos" panose="020B0004020202020204" pitchFamily="34" charset="0"/>
              <a:cs typeface="Times New Roman"/>
            </a:endParaRPr>
          </a:p>
          <a:p>
            <a:pPr algn="just"/>
            <a:r>
              <a:rPr lang="en-US" dirty="0">
                <a:latin typeface="Aptos"/>
                <a:ea typeface="Aptos" panose="020B0004020202020204" pitchFamily="34" charset="0"/>
                <a:cs typeface="Times New Roman"/>
              </a:rPr>
              <a:t>The</a:t>
            </a:r>
            <a:r>
              <a:rPr lang="en-US" sz="18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 project will develop a</a:t>
            </a:r>
            <a:r>
              <a:rPr lang="en-US" sz="1800" dirty="0">
                <a:solidFill>
                  <a:schemeClr val="accent1"/>
                </a:solidFill>
                <a:effectLst/>
                <a:latin typeface="Aptos"/>
                <a:ea typeface="Aptos" panose="020B0004020202020204" pitchFamily="34" charset="0"/>
                <a:cs typeface="Times New Roman"/>
              </a:rPr>
              <a:t> </a:t>
            </a:r>
            <a:r>
              <a:rPr lang="en-US" sz="1800" b="1" dirty="0">
                <a:solidFill>
                  <a:schemeClr val="accent1"/>
                </a:solidFill>
                <a:effectLst/>
                <a:latin typeface="Aptos"/>
                <a:ea typeface="Aptos" panose="020B0004020202020204" pitchFamily="34" charset="0"/>
                <a:cs typeface="Times New Roman"/>
              </a:rPr>
              <a:t>strategic roadmap </a:t>
            </a:r>
            <a:r>
              <a:rPr lang="en-US" sz="18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for </a:t>
            </a:r>
            <a:r>
              <a:rPr lang="en-US" dirty="0">
                <a:latin typeface="Aptos"/>
                <a:ea typeface="Aptos" panose="020B0004020202020204" pitchFamily="34" charset="0"/>
                <a:cs typeface="Times New Roman"/>
              </a:rPr>
              <a:t>fostering</a:t>
            </a:r>
            <a:r>
              <a:rPr lang="en-US" sz="18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 AI for </a:t>
            </a:r>
            <a:r>
              <a:rPr lang="en-US" dirty="0">
                <a:latin typeface="Aptos"/>
                <a:ea typeface="Aptos" panose="020B0004020202020204" pitchFamily="34" charset="0"/>
                <a:cs typeface="Times New Roman"/>
              </a:rPr>
              <a:t>mobility in Austria. This incorporates</a:t>
            </a:r>
            <a:r>
              <a:rPr lang="en-US" sz="18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 </a:t>
            </a:r>
            <a:r>
              <a:rPr lang="en-US" sz="1800" b="1" dirty="0">
                <a:solidFill>
                  <a:schemeClr val="accent1"/>
                </a:solidFill>
                <a:effectLst/>
                <a:latin typeface="Aptos"/>
                <a:ea typeface="Aptos" panose="020B0004020202020204" pitchFamily="34" charset="0"/>
                <a:cs typeface="Times New Roman"/>
              </a:rPr>
              <a:t>fairness and diversity</a:t>
            </a:r>
            <a:r>
              <a:rPr lang="en-US" b="1" dirty="0">
                <a:solidFill>
                  <a:schemeClr val="accent1"/>
                </a:solidFill>
                <a:latin typeface="Aptos"/>
                <a:ea typeface="Aptos" panose="020B0004020202020204" pitchFamily="34" charset="0"/>
                <a:cs typeface="Times New Roman"/>
              </a:rPr>
              <a:t> </a:t>
            </a:r>
            <a:r>
              <a:rPr lang="en-US" dirty="0">
                <a:latin typeface="Aptos"/>
                <a:cs typeface="Times New Roman"/>
              </a:rPr>
              <a:t>aspects to</a:t>
            </a:r>
            <a:r>
              <a:rPr lang="en-US" dirty="0">
                <a:latin typeface="Aptos"/>
                <a:ea typeface="Aptos" panose="020B0004020202020204" pitchFamily="34" charset="0"/>
                <a:cs typeface="Times New Roman"/>
              </a:rPr>
              <a:t> ensure equality</a:t>
            </a:r>
            <a:r>
              <a:rPr lang="en-US" sz="18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 and </a:t>
            </a:r>
            <a:r>
              <a:rPr lang="en-US" sz="1800" b="1" dirty="0">
                <a:solidFill>
                  <a:schemeClr val="accent1"/>
                </a:solidFill>
                <a:effectLst/>
                <a:latin typeface="Aptos"/>
                <a:ea typeface="Aptos" panose="020B0004020202020204" pitchFamily="34" charset="0"/>
                <a:cs typeface="Times New Roman"/>
              </a:rPr>
              <a:t>mobility justice</a:t>
            </a:r>
            <a:r>
              <a:rPr lang="en-US" dirty="0">
                <a:latin typeface="Aptos"/>
                <a:cs typeface="Times New Roman"/>
              </a:rPr>
              <a:t>.</a:t>
            </a:r>
            <a:r>
              <a:rPr lang="en-US" dirty="0">
                <a:latin typeface="Aptos"/>
                <a:ea typeface="Aptos" panose="020B0004020202020204" pitchFamily="34" charset="0"/>
                <a:cs typeface="Times New Roman"/>
              </a:rPr>
              <a:t> Plus, the project investigates current and future applications for AI in mobility, for example </a:t>
            </a:r>
            <a:r>
              <a:rPr lang="en-US" b="1" dirty="0">
                <a:solidFill>
                  <a:schemeClr val="accent1"/>
                </a:solidFill>
                <a:latin typeface="Aptos"/>
                <a:cs typeface="Times New Roman"/>
              </a:rPr>
              <a:t>route planning</a:t>
            </a:r>
            <a:r>
              <a:rPr lang="en-US" dirty="0">
                <a:latin typeface="Aptos"/>
                <a:ea typeface="Aptos" panose="020B0004020202020204" pitchFamily="34" charset="0"/>
                <a:cs typeface="Times New Roman"/>
              </a:rPr>
              <a:t> or </a:t>
            </a:r>
            <a:r>
              <a:rPr lang="en-US" b="1" dirty="0">
                <a:solidFill>
                  <a:schemeClr val="accent1"/>
                </a:solidFill>
                <a:latin typeface="Aptos"/>
                <a:cs typeface="Times New Roman"/>
              </a:rPr>
              <a:t>mode choice</a:t>
            </a:r>
            <a:r>
              <a:rPr lang="en-US" dirty="0">
                <a:latin typeface="Aptos"/>
                <a:ea typeface="Aptos" panose="020B0004020202020204" pitchFamily="34" charset="0"/>
                <a:cs typeface="Times New Roman"/>
              </a:rPr>
              <a:t>, as well as</a:t>
            </a:r>
            <a:r>
              <a:rPr lang="en-US" sz="18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 </a:t>
            </a:r>
            <a:r>
              <a:rPr lang="en-US" sz="1800" b="1" dirty="0">
                <a:solidFill>
                  <a:schemeClr val="accent1"/>
                </a:solidFill>
                <a:effectLst/>
                <a:latin typeface="Aptos"/>
                <a:ea typeface="Aptos" panose="020B0004020202020204" pitchFamily="34" charset="0"/>
                <a:cs typeface="Times New Roman"/>
              </a:rPr>
              <a:t>individual long-term mobility decisions</a:t>
            </a:r>
            <a:r>
              <a:rPr lang="en-US" sz="18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.</a:t>
            </a:r>
            <a:endParaRPr lang="de-AT" dirty="0">
              <a:latin typeface="Apto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460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1DE497-01E1-724E-B2A0-5941166A5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latin typeface="Nunito Sans"/>
              </a:rPr>
              <a:t>Core </a:t>
            </a:r>
            <a:r>
              <a:rPr lang="de-AT" b="1" dirty="0" err="1">
                <a:latin typeface="Nunito Sans"/>
              </a:rPr>
              <a:t>Idea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304D406-01FA-1B45-A161-AE159B9FE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62289" y="1557107"/>
            <a:ext cx="7386511" cy="112892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ptos"/>
              </a:rPr>
              <a:t>Sensible and fair expansion of AI use for individual mobility decisions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8BC201-7AE5-0946-8BA8-8CBCC6DC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3DA4-3172-BF4E-AAD3-F8E76F90D071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F36E43E-4356-2345-DBEA-3ACAC590A144}"/>
              </a:ext>
            </a:extLst>
          </p:cNvPr>
          <p:cNvSpPr txBox="1"/>
          <p:nvPr/>
        </p:nvSpPr>
        <p:spPr>
          <a:xfrm>
            <a:off x="5112599" y="6113306"/>
            <a:ext cx="6100618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de-AT" dirty="0"/>
              <a:t>georg.jaeger@uni-graz.at</a:t>
            </a:r>
          </a:p>
          <a:p>
            <a:r>
              <a:rPr lang="de-AT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https://projekte.ffg.at/projekt/5121323</a:t>
            </a:r>
            <a:endParaRPr lang="de-AT" dirty="0">
              <a:solidFill>
                <a:schemeClr val="accent1"/>
              </a:solidFill>
            </a:endParaRPr>
          </a:p>
        </p:txBody>
      </p:sp>
      <p:pic>
        <p:nvPicPr>
          <p:cNvPr id="9" name="Grafik 8" descr="Spielzeugeisenbahn mit einfarbiger Füllung">
            <a:extLst>
              <a:ext uri="{FF2B5EF4-FFF2-40B4-BE49-F238E27FC236}">
                <a16:creationId xmlns:a16="http://schemas.microsoft.com/office/drawing/2014/main" id="{0798C926-CEFC-592F-E6E8-A59851604E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5159" y="2695086"/>
            <a:ext cx="914400" cy="914400"/>
          </a:xfrm>
          <a:prstGeom prst="rect">
            <a:avLst/>
          </a:prstGeom>
        </p:spPr>
      </p:pic>
      <p:pic>
        <p:nvPicPr>
          <p:cNvPr id="13" name="Grafik 12" descr="Künstliche Intelligenz mit einfarbiger Füllung">
            <a:extLst>
              <a:ext uri="{FF2B5EF4-FFF2-40B4-BE49-F238E27FC236}">
                <a16:creationId xmlns:a16="http://schemas.microsoft.com/office/drawing/2014/main" id="{CEF3ED1A-46BC-18E7-55C1-EB58BFB2BB7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0886" y="1529490"/>
            <a:ext cx="914400" cy="914400"/>
          </a:xfrm>
          <a:prstGeom prst="rect">
            <a:avLst/>
          </a:prstGeom>
        </p:spPr>
      </p:pic>
      <p:pic>
        <p:nvPicPr>
          <p:cNvPr id="15" name="Grafik 14" descr="Elektroauto mit einfarbiger Füllung">
            <a:extLst>
              <a:ext uri="{FF2B5EF4-FFF2-40B4-BE49-F238E27FC236}">
                <a16:creationId xmlns:a16="http://schemas.microsoft.com/office/drawing/2014/main" id="{2079689E-0AC5-9BE2-3F63-A9DBF10F1F8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43551" y="3879225"/>
            <a:ext cx="914400" cy="914400"/>
          </a:xfrm>
          <a:prstGeom prst="rect">
            <a:avLst/>
          </a:prstGeom>
        </p:spPr>
      </p:pic>
      <p:pic>
        <p:nvPicPr>
          <p:cNvPr id="17" name="Grafik 16" descr="Räuber mit einfarbiger Füllung">
            <a:extLst>
              <a:ext uri="{FF2B5EF4-FFF2-40B4-BE49-F238E27FC236}">
                <a16:creationId xmlns:a16="http://schemas.microsoft.com/office/drawing/2014/main" id="{BFACEA7F-CE04-FB95-9A35-6002C8D9358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8625" y="3802097"/>
            <a:ext cx="914400" cy="914400"/>
          </a:xfrm>
          <a:prstGeom prst="rect">
            <a:avLst/>
          </a:prstGeom>
        </p:spPr>
      </p:pic>
      <p:pic>
        <p:nvPicPr>
          <p:cNvPr id="19" name="Grafik 18" descr="Gruppenbrainstorming mit einfarbiger Füllung">
            <a:extLst>
              <a:ext uri="{FF2B5EF4-FFF2-40B4-BE49-F238E27FC236}">
                <a16:creationId xmlns:a16="http://schemas.microsoft.com/office/drawing/2014/main" id="{F5230C4B-5B54-E20D-C21D-C74DD94C526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0886" y="5021412"/>
            <a:ext cx="914400" cy="914400"/>
          </a:xfrm>
          <a:prstGeom prst="rect">
            <a:avLst/>
          </a:prstGeom>
        </p:spPr>
      </p:pic>
      <p:sp>
        <p:nvSpPr>
          <p:cNvPr id="27" name="Textfeld 26">
            <a:extLst>
              <a:ext uri="{FF2B5EF4-FFF2-40B4-BE49-F238E27FC236}">
                <a16:creationId xmlns:a16="http://schemas.microsoft.com/office/drawing/2014/main" id="{91D29F57-8192-FFAF-42E4-C8278800A12D}"/>
              </a:ext>
            </a:extLst>
          </p:cNvPr>
          <p:cNvSpPr txBox="1"/>
          <p:nvPr/>
        </p:nvSpPr>
        <p:spPr>
          <a:xfrm>
            <a:off x="2030359" y="2642593"/>
            <a:ext cx="7164131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ptos"/>
              </a:rPr>
              <a:t>Short-term decisions: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ptos"/>
              </a:rPr>
              <a:t>Great potential for improving fairness and transparency</a:t>
            </a:r>
          </a:p>
          <a:p>
            <a:pPr marL="0" indent="0">
              <a:buNone/>
            </a:pPr>
            <a:br>
              <a:rPr lang="de-AT" dirty="0">
                <a:latin typeface="Nunito Sans Light" pitchFamily="2" charset="0"/>
              </a:rPr>
            </a:b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320E85E9-756E-F09D-582B-AC5A383C2205}"/>
              </a:ext>
            </a:extLst>
          </p:cNvPr>
          <p:cNvSpPr txBox="1"/>
          <p:nvPr/>
        </p:nvSpPr>
        <p:spPr>
          <a:xfrm>
            <a:off x="2057951" y="3848391"/>
            <a:ext cx="7469637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ptos"/>
              </a:rPr>
              <a:t>Long-term decisions: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ptos"/>
              </a:rPr>
              <a:t>Underdeveloped, but would have a large and lasting influence</a:t>
            </a:r>
          </a:p>
          <a:p>
            <a:pPr marL="0" indent="0">
              <a:buNone/>
            </a:pPr>
            <a:br>
              <a:rPr lang="de-AT" dirty="0">
                <a:latin typeface="Nunito Sans Light" pitchFamily="2" charset="0"/>
              </a:rPr>
            </a:br>
            <a:endParaRPr lang="de-DE" dirty="0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93461FF1-4A7E-B6FA-8848-329489E7A3A3}"/>
              </a:ext>
            </a:extLst>
          </p:cNvPr>
          <p:cNvSpPr txBox="1"/>
          <p:nvPr/>
        </p:nvSpPr>
        <p:spPr>
          <a:xfrm>
            <a:off x="2062289" y="5001559"/>
            <a:ext cx="656030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ptos"/>
              </a:rPr>
              <a:t>Focus on 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ptos"/>
              </a:rPr>
              <a:t>fairness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ptos"/>
              </a:rPr>
              <a:t>, diversity, and stakeholder involvement</a:t>
            </a:r>
            <a:endParaRPr lang="de-A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2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7" grpId="0"/>
      <p:bldP spid="29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D27C957-4D4B-4546-B05F-0FCD8E9D2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60" y="406349"/>
            <a:ext cx="6520872" cy="1274066"/>
          </a:xfrm>
        </p:spPr>
        <p:txBody>
          <a:bodyPr>
            <a:normAutofit fontScale="90000"/>
          </a:bodyPr>
          <a:lstStyle/>
          <a:p>
            <a:r>
              <a:rPr lang="de-AT">
                <a:solidFill>
                  <a:schemeClr val="accent2"/>
                </a:solidFill>
                <a:latin typeface="Nunito Sans ExtraBold" pitchFamily="2" charset="0"/>
              </a:rPr>
              <a:t>SAIROM</a:t>
            </a:r>
            <a:br>
              <a:rPr lang="de-AT">
                <a:solidFill>
                  <a:schemeClr val="accent2"/>
                </a:solidFill>
                <a:latin typeface="Nunito Sans ExtraBold" pitchFamily="2" charset="0"/>
              </a:rPr>
            </a:br>
            <a:r>
              <a:rPr lang="de-AT" sz="2400">
                <a:latin typeface="Nunito Sans ExtraBold" pitchFamily="2" charset="0"/>
              </a:rPr>
              <a:t>Strategic AI Roadmap </a:t>
            </a:r>
            <a:r>
              <a:rPr lang="de-AT" sz="2400" err="1">
                <a:latin typeface="Nunito Sans ExtraBold" pitchFamily="2" charset="0"/>
              </a:rPr>
              <a:t>for</a:t>
            </a:r>
            <a:r>
              <a:rPr lang="de-AT" sz="2400">
                <a:latin typeface="Nunito Sans ExtraBold" pitchFamily="2" charset="0"/>
              </a:rPr>
              <a:t> Mobility</a:t>
            </a:r>
            <a:endParaRPr lang="de-DE">
              <a:latin typeface="Nunito Sans ExtraBold" pitchFamily="2" charset="0"/>
            </a:endParaRPr>
          </a:p>
        </p:txBody>
      </p:sp>
      <p:pic>
        <p:nvPicPr>
          <p:cNvPr id="4" name="Picture 3" descr="A blue sign with white text&#10;&#10;Description automatically generated">
            <a:extLst>
              <a:ext uri="{FF2B5EF4-FFF2-40B4-BE49-F238E27FC236}">
                <a16:creationId xmlns:a16="http://schemas.microsoft.com/office/drawing/2014/main" id="{D92DFB19-D5D8-9B4A-4B0D-B1BF8FDF6C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232" y="600916"/>
            <a:ext cx="2816819" cy="1189783"/>
          </a:xfrm>
          <a:prstGeom prst="rect">
            <a:avLst/>
          </a:prstGeom>
        </p:spPr>
      </p:pic>
      <p:sp>
        <p:nvSpPr>
          <p:cNvPr id="2" name="Pfeil: Fünfeck 1">
            <a:extLst>
              <a:ext uri="{FF2B5EF4-FFF2-40B4-BE49-F238E27FC236}">
                <a16:creationId xmlns:a16="http://schemas.microsoft.com/office/drawing/2014/main" id="{B5F7DD84-F050-3209-5582-46376C115663}"/>
              </a:ext>
            </a:extLst>
          </p:cNvPr>
          <p:cNvSpPr/>
          <p:nvPr/>
        </p:nvSpPr>
        <p:spPr>
          <a:xfrm>
            <a:off x="560052" y="2452741"/>
            <a:ext cx="1967487" cy="437970"/>
          </a:xfrm>
          <a:prstGeom prst="homePlate">
            <a:avLst>
              <a:gd name="adj" fmla="val 2309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/>
              <a:t>Literature</a:t>
            </a:r>
          </a:p>
        </p:txBody>
      </p:sp>
      <p:sp>
        <p:nvSpPr>
          <p:cNvPr id="9" name="Pfeil: Fünfeck 8">
            <a:extLst>
              <a:ext uri="{FF2B5EF4-FFF2-40B4-BE49-F238E27FC236}">
                <a16:creationId xmlns:a16="http://schemas.microsoft.com/office/drawing/2014/main" id="{590AA5C1-1355-F9AA-22FD-DBF9FE78D542}"/>
              </a:ext>
            </a:extLst>
          </p:cNvPr>
          <p:cNvSpPr/>
          <p:nvPr/>
        </p:nvSpPr>
        <p:spPr>
          <a:xfrm>
            <a:off x="560051" y="3041317"/>
            <a:ext cx="1967487" cy="952666"/>
          </a:xfrm>
          <a:prstGeom prst="homePlate">
            <a:avLst>
              <a:gd name="adj" fmla="val 1725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/>
              <a:t>Projects / Products / Services</a:t>
            </a:r>
          </a:p>
        </p:txBody>
      </p:sp>
      <p:sp>
        <p:nvSpPr>
          <p:cNvPr id="10" name="Pfeil: Fünfeck 9">
            <a:extLst>
              <a:ext uri="{FF2B5EF4-FFF2-40B4-BE49-F238E27FC236}">
                <a16:creationId xmlns:a16="http://schemas.microsoft.com/office/drawing/2014/main" id="{112B3C65-231F-253F-1612-E5725EF7CC7A}"/>
              </a:ext>
            </a:extLst>
          </p:cNvPr>
          <p:cNvSpPr/>
          <p:nvPr/>
        </p:nvSpPr>
        <p:spPr>
          <a:xfrm>
            <a:off x="560050" y="4126024"/>
            <a:ext cx="1967487" cy="444017"/>
          </a:xfrm>
          <a:prstGeom prst="homePlate">
            <a:avLst>
              <a:gd name="adj" fmla="val 1608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Legal &amp; Business</a:t>
            </a:r>
          </a:p>
        </p:txBody>
      </p:sp>
      <p:sp>
        <p:nvSpPr>
          <p:cNvPr id="11" name="Pfeil: Chevron 10">
            <a:extLst>
              <a:ext uri="{FF2B5EF4-FFF2-40B4-BE49-F238E27FC236}">
                <a16:creationId xmlns:a16="http://schemas.microsoft.com/office/drawing/2014/main" id="{7A631C7D-F533-1E22-E5E6-DAE29CA5F62B}"/>
              </a:ext>
            </a:extLst>
          </p:cNvPr>
          <p:cNvSpPr/>
          <p:nvPr/>
        </p:nvSpPr>
        <p:spPr>
          <a:xfrm>
            <a:off x="2967349" y="2452740"/>
            <a:ext cx="1897811" cy="437970"/>
          </a:xfrm>
          <a:prstGeom prst="chevron">
            <a:avLst>
              <a:gd name="adj" fmla="val 1750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Stakeholder</a:t>
            </a:r>
          </a:p>
        </p:txBody>
      </p:sp>
      <p:sp>
        <p:nvSpPr>
          <p:cNvPr id="12" name="Pfeil: Chevron 11">
            <a:extLst>
              <a:ext uri="{FF2B5EF4-FFF2-40B4-BE49-F238E27FC236}">
                <a16:creationId xmlns:a16="http://schemas.microsoft.com/office/drawing/2014/main" id="{666C69FC-A3FE-8927-66AC-5F5DFC440132}"/>
              </a:ext>
            </a:extLst>
          </p:cNvPr>
          <p:cNvSpPr/>
          <p:nvPr/>
        </p:nvSpPr>
        <p:spPr>
          <a:xfrm>
            <a:off x="2967347" y="3041317"/>
            <a:ext cx="1897811" cy="1534021"/>
          </a:xfrm>
          <a:prstGeom prst="chevron">
            <a:avLst>
              <a:gd name="adj" fmla="val 836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Mobility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Fairness</a:t>
            </a:r>
          </a:p>
        </p:txBody>
      </p:sp>
      <p:sp>
        <p:nvSpPr>
          <p:cNvPr id="13" name="Pfeil: Chevron 12">
            <a:extLst>
              <a:ext uri="{FF2B5EF4-FFF2-40B4-BE49-F238E27FC236}">
                <a16:creationId xmlns:a16="http://schemas.microsoft.com/office/drawing/2014/main" id="{D9597C07-8DE2-4F05-F2E0-B34AC3BB00F1}"/>
              </a:ext>
            </a:extLst>
          </p:cNvPr>
          <p:cNvSpPr/>
          <p:nvPr/>
        </p:nvSpPr>
        <p:spPr>
          <a:xfrm>
            <a:off x="7326842" y="2452739"/>
            <a:ext cx="2202749" cy="2117302"/>
          </a:xfrm>
          <a:prstGeom prst="chevron">
            <a:avLst>
              <a:gd name="adj" fmla="val 1750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Strategic Roadmap</a:t>
            </a:r>
          </a:p>
        </p:txBody>
      </p:sp>
      <p:sp>
        <p:nvSpPr>
          <p:cNvPr id="14" name="Pfeil: Chevron 13">
            <a:extLst>
              <a:ext uri="{FF2B5EF4-FFF2-40B4-BE49-F238E27FC236}">
                <a16:creationId xmlns:a16="http://schemas.microsoft.com/office/drawing/2014/main" id="{F90F6668-9A42-438A-AE78-759D834AB2AA}"/>
              </a:ext>
            </a:extLst>
          </p:cNvPr>
          <p:cNvSpPr/>
          <p:nvPr/>
        </p:nvSpPr>
        <p:spPr>
          <a:xfrm>
            <a:off x="5304970" y="2452739"/>
            <a:ext cx="1897811" cy="952666"/>
          </a:xfrm>
          <a:prstGeom prst="chevron">
            <a:avLst>
              <a:gd name="adj" fmla="val 1750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Service Conception</a:t>
            </a:r>
          </a:p>
        </p:txBody>
      </p:sp>
      <p:sp>
        <p:nvSpPr>
          <p:cNvPr id="15" name="Pfeil: Chevron 14">
            <a:extLst>
              <a:ext uri="{FF2B5EF4-FFF2-40B4-BE49-F238E27FC236}">
                <a16:creationId xmlns:a16="http://schemas.microsoft.com/office/drawing/2014/main" id="{3D25A84F-763C-589F-9DE1-A8C8E6918918}"/>
              </a:ext>
            </a:extLst>
          </p:cNvPr>
          <p:cNvSpPr/>
          <p:nvPr/>
        </p:nvSpPr>
        <p:spPr>
          <a:xfrm>
            <a:off x="5304967" y="3677450"/>
            <a:ext cx="1897811" cy="892592"/>
          </a:xfrm>
          <a:prstGeom prst="chevron">
            <a:avLst>
              <a:gd name="adj" fmla="val 1750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Impact Assessment</a:t>
            </a:r>
          </a:p>
        </p:txBody>
      </p:sp>
      <p:sp>
        <p:nvSpPr>
          <p:cNvPr id="7" name="Pfeil: Fünfeck 6">
            <a:extLst>
              <a:ext uri="{FF2B5EF4-FFF2-40B4-BE49-F238E27FC236}">
                <a16:creationId xmlns:a16="http://schemas.microsoft.com/office/drawing/2014/main" id="{BC2123AC-D886-6038-DE40-2397F2EFC932}"/>
              </a:ext>
            </a:extLst>
          </p:cNvPr>
          <p:cNvSpPr/>
          <p:nvPr/>
        </p:nvSpPr>
        <p:spPr>
          <a:xfrm>
            <a:off x="560050" y="4714404"/>
            <a:ext cx="8584346" cy="444017"/>
          </a:xfrm>
          <a:prstGeom prst="rect">
            <a:avLst/>
          </a:prstGeom>
          <a:solidFill>
            <a:srgbClr val="92D050">
              <a:alpha val="70000"/>
            </a:srgb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/>
              <a:t>Diversity, Environment, Economy, Technology, Legal Analysis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D4026DD-DF49-2375-4B40-BDEC461AD530}"/>
              </a:ext>
            </a:extLst>
          </p:cNvPr>
          <p:cNvSpPr txBox="1"/>
          <p:nvPr/>
        </p:nvSpPr>
        <p:spPr>
          <a:xfrm>
            <a:off x="5112599" y="6113306"/>
            <a:ext cx="6100618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de-AT" dirty="0"/>
              <a:t>georg.jaeger@uni-graz.at</a:t>
            </a:r>
          </a:p>
          <a:p>
            <a:r>
              <a:rPr lang="de-AT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https://projekte.ffg.at/projekt/5121323</a:t>
            </a:r>
            <a:endParaRPr lang="de-AT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21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7" grpId="0" animBg="1"/>
    </p:bldLst>
  </p:timing>
</p:sld>
</file>

<file path=ppt/theme/theme1.xml><?xml version="1.0" encoding="utf-8"?>
<a:theme xmlns:a="http://schemas.openxmlformats.org/drawingml/2006/main" name="Facet">
  <a:themeElements>
    <a:clrScheme name="ug+kc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3496D5"/>
      </a:accent1>
      <a:accent2>
        <a:srgbClr val="FDDC05"/>
      </a:accent2>
      <a:accent3>
        <a:srgbClr val="C6C6C6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D94155B017A14E8156E6F8883B969B" ma:contentTypeVersion="4" ma:contentTypeDescription="Ein neues Dokument erstellen." ma:contentTypeScope="" ma:versionID="8ce2b54d63c478bef52d058d181de7d0">
  <xsd:schema xmlns:xsd="http://www.w3.org/2001/XMLSchema" xmlns:xs="http://www.w3.org/2001/XMLSchema" xmlns:p="http://schemas.microsoft.com/office/2006/metadata/properties" xmlns:ns2="cb6bd9b1-0d37-4ce9-a628-242e942e7160" targetNamespace="http://schemas.microsoft.com/office/2006/metadata/properties" ma:root="true" ma:fieldsID="0572a4a57b07ff8cb85658957d38aea9" ns2:_="">
    <xsd:import namespace="cb6bd9b1-0d37-4ce9-a628-242e942e71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6bd9b1-0d37-4ce9-a628-242e942e71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148FF8-869A-4CAF-A5D0-AA1878AA7D4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6CD2AF5-482B-44B6-86A4-46E7CF2A2F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6bd9b1-0d37-4ce9-a628-242e942e71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CE8C0A-67C6-4004-AFB9-B63C38E2EF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246</Words>
  <Application>Microsoft Office PowerPoint</Application>
  <PresentationFormat>Breitbild</PresentationFormat>
  <Paragraphs>33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Nunito Sans</vt:lpstr>
      <vt:lpstr>Nunito Sans ExtraBold</vt:lpstr>
      <vt:lpstr>Nunito Sans Light</vt:lpstr>
      <vt:lpstr>Wingdings 3</vt:lpstr>
      <vt:lpstr>Facet</vt:lpstr>
      <vt:lpstr>SAIROM Strategic AI Roadmap for Mobility</vt:lpstr>
      <vt:lpstr>Core Idea</vt:lpstr>
      <vt:lpstr>SAIROM Strategic AI Roadmap for Mobility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Jaeger, Georg</dc:creator>
  <cp:lastModifiedBy>Jaeger, Georg</cp:lastModifiedBy>
  <cp:revision>170</cp:revision>
  <dcterms:created xsi:type="dcterms:W3CDTF">2024-03-18T07:35:19Z</dcterms:created>
  <dcterms:modified xsi:type="dcterms:W3CDTF">2024-06-17T05:23:37Z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0x010100D6D94155B017A14E8156E6F8883B969B</vt:lpwstr>
  </property>
</Properties>
</file>