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7" r:id="rId5"/>
  </p:sldMasterIdLst>
  <p:notesMasterIdLst>
    <p:notesMasterId r:id="rId9"/>
  </p:notesMasterIdLst>
  <p:sldIdLst>
    <p:sldId id="262" r:id="rId6"/>
    <p:sldId id="4500" r:id="rId7"/>
    <p:sldId id="4524" r:id="rId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435A35-7635-24A3-ACEB-1D7E45FE0778}" name="Christina Hochleitner" initials="CH" userId="S::Christina.Hochleitner@risc-software.at::5312ed8b-cbd1-4783-9574-c0a4a82e41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2AB"/>
    <a:srgbClr val="E69138"/>
    <a:srgbClr val="FF3399"/>
    <a:srgbClr val="F18928"/>
    <a:srgbClr val="C91617"/>
    <a:srgbClr val="92C134"/>
    <a:srgbClr val="0A9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547A3-668E-42E7-BF4D-A7F92BB33025}" v="5" dt="2024-06-17T19:22:26.933"/>
    <p1510:client id="{C0C7E6D2-5B95-484C-9BE8-54621DDBE802}" v="3" dt="2024-06-17T19:03:16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58" autoAdjust="0"/>
  </p:normalViewPr>
  <p:slideViewPr>
    <p:cSldViewPr snapToGrid="0">
      <p:cViewPr varScale="1">
        <p:scale>
          <a:sx n="112" d="100"/>
          <a:sy n="112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Kritzinger-Griebler" userId="b46963f0-e67d-4e8e-8bcb-37bab312dbdb" providerId="ADAL" clId="{74D547A3-668E-42E7-BF4D-A7F92BB33025}"/>
    <pc:docChg chg="undo custSel delSld modSld">
      <pc:chgData name="Stefanie Kritzinger-Griebler" userId="b46963f0-e67d-4e8e-8bcb-37bab312dbdb" providerId="ADAL" clId="{74D547A3-668E-42E7-BF4D-A7F92BB33025}" dt="2024-06-17T19:29:52.673" v="205" actId="1076"/>
      <pc:docMkLst>
        <pc:docMk/>
      </pc:docMkLst>
      <pc:sldChg chg="del">
        <pc:chgData name="Stefanie Kritzinger-Griebler" userId="b46963f0-e67d-4e8e-8bcb-37bab312dbdb" providerId="ADAL" clId="{74D547A3-668E-42E7-BF4D-A7F92BB33025}" dt="2024-06-17T19:23:53.255" v="195" actId="47"/>
        <pc:sldMkLst>
          <pc:docMk/>
          <pc:sldMk cId="673594575" sldId="261"/>
        </pc:sldMkLst>
      </pc:sldChg>
      <pc:sldChg chg="addSp modSp mod">
        <pc:chgData name="Stefanie Kritzinger-Griebler" userId="b46963f0-e67d-4e8e-8bcb-37bab312dbdb" providerId="ADAL" clId="{74D547A3-668E-42E7-BF4D-A7F92BB33025}" dt="2024-06-17T19:29:52.673" v="205" actId="1076"/>
        <pc:sldMkLst>
          <pc:docMk/>
          <pc:sldMk cId="2168916099" sldId="262"/>
        </pc:sldMkLst>
        <pc:spChg chg="add mod">
          <ac:chgData name="Stefanie Kritzinger-Griebler" userId="b46963f0-e67d-4e8e-8bcb-37bab312dbdb" providerId="ADAL" clId="{74D547A3-668E-42E7-BF4D-A7F92BB33025}" dt="2024-06-17T19:28:49.654" v="203" actId="14100"/>
          <ac:spMkLst>
            <pc:docMk/>
            <pc:sldMk cId="2168916099" sldId="262"/>
            <ac:spMk id="2" creationId="{8A323B34-5707-3D16-688C-A3C79451652B}"/>
          </ac:spMkLst>
        </pc:spChg>
        <pc:spChg chg="add mod">
          <ac:chgData name="Stefanie Kritzinger-Griebler" userId="b46963f0-e67d-4e8e-8bcb-37bab312dbdb" providerId="ADAL" clId="{74D547A3-668E-42E7-BF4D-A7F92BB33025}" dt="2024-06-17T19:29:52.673" v="205" actId="1076"/>
          <ac:spMkLst>
            <pc:docMk/>
            <pc:sldMk cId="2168916099" sldId="262"/>
            <ac:spMk id="3" creationId="{C40BF26C-114D-ACDC-EBD8-BA93CED0871C}"/>
          </ac:spMkLst>
        </pc:spChg>
        <pc:spChg chg="mod">
          <ac:chgData name="Stefanie Kritzinger-Griebler" userId="b46963f0-e67d-4e8e-8bcb-37bab312dbdb" providerId="ADAL" clId="{74D547A3-668E-42E7-BF4D-A7F92BB33025}" dt="2024-06-17T19:23:40.870" v="194" actId="207"/>
          <ac:spMkLst>
            <pc:docMk/>
            <pc:sldMk cId="2168916099" sldId="262"/>
            <ac:spMk id="7" creationId="{A743FFC6-F548-131F-6397-D5D3F72C1246}"/>
          </ac:spMkLst>
        </pc:spChg>
        <pc:spChg chg="mod">
          <ac:chgData name="Stefanie Kritzinger-Griebler" userId="b46963f0-e67d-4e8e-8bcb-37bab312dbdb" providerId="ADAL" clId="{74D547A3-668E-42E7-BF4D-A7F92BB33025}" dt="2024-06-17T19:21:38.634" v="35" actId="14100"/>
          <ac:spMkLst>
            <pc:docMk/>
            <pc:sldMk cId="2168916099" sldId="262"/>
            <ac:spMk id="9" creationId="{9FD8C7D0-E60D-B3A7-A8A9-B172A4920F0D}"/>
          </ac:spMkLst>
        </pc:spChg>
      </pc:sldChg>
      <pc:sldChg chg="del">
        <pc:chgData name="Stefanie Kritzinger-Griebler" userId="b46963f0-e67d-4e8e-8bcb-37bab312dbdb" providerId="ADAL" clId="{74D547A3-668E-42E7-BF4D-A7F92BB33025}" dt="2024-06-17T19:23:53.255" v="195" actId="47"/>
        <pc:sldMkLst>
          <pc:docMk/>
          <pc:sldMk cId="2399748568" sldId="45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FE90-1D64-45DD-8B56-B116158816C3}" type="datetimeFigureOut">
              <a:rPr lang="de-DE" smtClean="0"/>
              <a:t>17.06.2024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57212-80E0-4BF9-98B9-CA994BD8B6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38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AT" sz="1800" b="1" i="0" u="none" strike="noStrike" baseline="0">
                <a:latin typeface="ArialBoldMT"/>
              </a:rPr>
              <a:t>AI Research </a:t>
            </a:r>
            <a:r>
              <a:rPr lang="de-AT" sz="1800" b="0" i="0" u="none" strike="noStrike" baseline="0">
                <a:latin typeface="ArialMT"/>
              </a:rPr>
              <a:t>(PM-G#1 &amp; PM-G#2):</a:t>
            </a:r>
          </a:p>
          <a:p>
            <a:pPr algn="l"/>
            <a:r>
              <a:rPr lang="en-US" sz="1800" b="0" i="0" u="none" strike="noStrike" baseline="0">
                <a:latin typeface="ArialMT"/>
              </a:rPr>
              <a:t>• Through </a:t>
            </a:r>
            <a:r>
              <a:rPr lang="en-US" sz="1800" b="1" i="0" u="none" strike="noStrike" baseline="0">
                <a:latin typeface="ArialBoldMT"/>
              </a:rPr>
              <a:t>adaptive learning </a:t>
            </a:r>
            <a:r>
              <a:rPr lang="en-US" sz="1800" b="0" i="0" u="none" strike="noStrike" baseline="0">
                <a:latin typeface="ArialMT"/>
              </a:rPr>
              <a:t>methods, such as </a:t>
            </a:r>
            <a:r>
              <a:rPr lang="en-US" sz="1800" b="1" i="0" u="none" strike="noStrike" baseline="0">
                <a:latin typeface="ArialBoldMT"/>
              </a:rPr>
              <a:t>transfer learning </a:t>
            </a:r>
            <a:r>
              <a:rPr lang="en-US" sz="1800" b="0" i="0" u="none" strike="noStrike" baseline="0">
                <a:latin typeface="ArialMT"/>
              </a:rPr>
              <a:t>and </a:t>
            </a:r>
            <a:r>
              <a:rPr lang="en-US" sz="1800" b="1" i="0" u="none" strike="noStrike" baseline="0">
                <a:latin typeface="ArialBoldMT"/>
              </a:rPr>
              <a:t>online learning</a:t>
            </a:r>
            <a:r>
              <a:rPr lang="en-US" sz="1800" b="0" i="0" u="none" strike="noStrike" baseline="0">
                <a:latin typeface="ArialMT"/>
              </a:rPr>
              <a:t>, and the inclusion of multiple information sources, more dynamic and accurate load forecasts will be enabled. This will be powered by a </a:t>
            </a:r>
            <a:r>
              <a:rPr lang="en-US" sz="1800" b="1" i="0" u="none" strike="noStrike" baseline="0">
                <a:latin typeface="ArialBoldMT"/>
              </a:rPr>
              <a:t>multimodal data set </a:t>
            </a:r>
            <a:r>
              <a:rPr lang="en-US" sz="1800" b="0" i="0" u="none" strike="noStrike" baseline="0">
                <a:latin typeface="ArialMT"/>
              </a:rPr>
              <a:t>acquired via a newly developed data fusion pipeline with access to, amongst others, </a:t>
            </a:r>
            <a:r>
              <a:rPr lang="en-US" sz="1800" b="1" i="0" u="none" strike="noStrike" baseline="0">
                <a:latin typeface="ArialBoldMT"/>
              </a:rPr>
              <a:t>microgeographic data </a:t>
            </a:r>
            <a:r>
              <a:rPr lang="en-US" sz="1800" b="0" i="0" u="none" strike="noStrike" baseline="0">
                <a:latin typeface="ArialMT"/>
              </a:rPr>
              <a:t>from </a:t>
            </a:r>
            <a:r>
              <a:rPr lang="en-US" sz="1800" b="1" i="0" u="none" strike="noStrike" baseline="0" err="1">
                <a:latin typeface="ArialBoldMT"/>
              </a:rPr>
              <a:t>Panadress</a:t>
            </a:r>
            <a:r>
              <a:rPr lang="en-US" sz="1800" b="1" i="0" u="none" strike="noStrike" baseline="0">
                <a:latin typeface="ArialBoldMT"/>
              </a:rPr>
              <a:t> marketing intelligence GmbH </a:t>
            </a:r>
            <a:r>
              <a:rPr lang="en-US" sz="1800" b="0" i="0" u="none" strike="noStrike" baseline="0">
                <a:latin typeface="ArialMT"/>
              </a:rPr>
              <a:t>and load data from </a:t>
            </a:r>
            <a:r>
              <a:rPr lang="en-US" sz="1800" b="1" i="0" u="none" strike="noStrike" baseline="0">
                <a:latin typeface="ArialBoldMT"/>
              </a:rPr>
              <a:t>NETZ</a:t>
            </a:r>
            <a:r>
              <a:rPr lang="en-US" sz="1800" b="0" i="0" u="none" strike="noStrike" baseline="0">
                <a:latin typeface="ArialMT"/>
              </a:rPr>
              <a:t>. </a:t>
            </a:r>
            <a:r>
              <a:rPr lang="en-US" sz="1800" b="1" i="0" u="none" strike="noStrike" baseline="0">
                <a:latin typeface="ArialBoldMT"/>
              </a:rPr>
              <a:t>(WP2 – 4) </a:t>
            </a:r>
          </a:p>
          <a:p>
            <a:pPr algn="l"/>
            <a:r>
              <a:rPr lang="en-US" sz="1800" b="0" i="0" u="none" strike="noStrike" baseline="0">
                <a:latin typeface="ArialMT"/>
              </a:rPr>
              <a:t>• The contribution of renewable energy outputs to load profiles is very hard to quantify. Through POWERCAST, emphasis will be placed on developing a </a:t>
            </a:r>
            <a:r>
              <a:rPr lang="en-US" sz="1800" b="1" i="0" u="none" strike="noStrike" baseline="0">
                <a:latin typeface="ArialBoldMT"/>
              </a:rPr>
              <a:t>novel PV output prediction model</a:t>
            </a:r>
            <a:r>
              <a:rPr lang="en-US" sz="1800" b="0" i="0" u="none" strike="noStrike" baseline="0">
                <a:latin typeface="ArialMT"/>
              </a:rPr>
              <a:t>, which can be validated via access to valuable </a:t>
            </a:r>
            <a:r>
              <a:rPr lang="en-US" sz="1800" b="1" i="0" u="none" strike="noStrike" baseline="0">
                <a:latin typeface="ArialBoldMT"/>
              </a:rPr>
              <a:t>inverter data </a:t>
            </a:r>
            <a:r>
              <a:rPr lang="en-US" sz="1800" b="0" i="0" u="none" strike="noStrike" baseline="0">
                <a:latin typeface="ArialMT"/>
              </a:rPr>
              <a:t>through </a:t>
            </a:r>
            <a:r>
              <a:rPr lang="en-US" sz="1800" b="1" i="0" u="none" strike="noStrike" baseline="0">
                <a:latin typeface="ArialBoldMT"/>
              </a:rPr>
              <a:t>APG </a:t>
            </a:r>
            <a:r>
              <a:rPr lang="en-US" sz="1800" b="0" i="0" u="none" strike="noStrike" baseline="0">
                <a:latin typeface="ArialMT"/>
              </a:rPr>
              <a:t>and </a:t>
            </a:r>
            <a:r>
              <a:rPr lang="en-US" sz="1800" b="1" i="0" u="none" strike="noStrike" baseline="0">
                <a:latin typeface="ArialBoldMT"/>
              </a:rPr>
              <a:t>Fronius International GmbH</a:t>
            </a:r>
            <a:r>
              <a:rPr lang="en-US" sz="1800" b="0" i="0" u="none" strike="noStrike" baseline="0">
                <a:latin typeface="ArialMT"/>
              </a:rPr>
              <a:t>. Once developed, this model will be used to </a:t>
            </a:r>
            <a:r>
              <a:rPr lang="en-US" sz="1800" b="1" i="0" u="none" strike="noStrike" baseline="0">
                <a:latin typeface="ArialBoldMT"/>
              </a:rPr>
              <a:t>quantify the contribution of renewable energy </a:t>
            </a:r>
            <a:r>
              <a:rPr lang="en-US" sz="1800" b="0" i="0" u="none" strike="noStrike" baseline="0">
                <a:latin typeface="ArialMT"/>
              </a:rPr>
              <a:t>in the forecasted load profiles. </a:t>
            </a:r>
            <a:r>
              <a:rPr lang="en-US" sz="1800" b="1" i="0" u="none" strike="noStrike" baseline="0">
                <a:latin typeface="ArialBoldMT"/>
              </a:rPr>
              <a:t>(WP4) </a:t>
            </a:r>
          </a:p>
          <a:p>
            <a:pPr algn="l"/>
            <a:endParaRPr lang="en-US" sz="1800" b="1" i="0" u="none" strike="noStrike" baseline="0">
              <a:latin typeface="ArialBoldMT"/>
            </a:endParaRPr>
          </a:p>
          <a:p>
            <a:pPr algn="l"/>
            <a:r>
              <a:rPr lang="en-US" sz="1800" b="1" i="0" u="none" strike="noStrike" baseline="0">
                <a:latin typeface="ArialBoldMT"/>
              </a:rPr>
              <a:t>Sustainability </a:t>
            </a:r>
            <a:r>
              <a:rPr lang="en-US" sz="1800" b="0" i="0" u="none" strike="noStrike" baseline="0">
                <a:latin typeface="ArialMT"/>
              </a:rPr>
              <a:t>(NM-G#1 &amp; NM-G#2):</a:t>
            </a:r>
          </a:p>
          <a:p>
            <a:pPr algn="l"/>
            <a:r>
              <a:rPr lang="en-US" sz="1800" b="0" i="0" u="none" strike="noStrike" baseline="0">
                <a:latin typeface="ArialMT"/>
              </a:rPr>
              <a:t>• POWERCAST’s improved load forecast (UC-G#1) facilitates more efficient energy usage, enabling the inclusion of larger amounts of renewable energy into today’s power grids and leading to the reduction of energy costs and overall </a:t>
            </a:r>
            <a:r>
              <a:rPr lang="de-AT" sz="1800" b="0" i="0" u="none" strike="noStrike" baseline="0" err="1">
                <a:latin typeface="ArialMT"/>
              </a:rPr>
              <a:t>facilitating</a:t>
            </a:r>
            <a:r>
              <a:rPr lang="de-AT" sz="1800" b="0" i="0" u="none" strike="noStrike" baseline="0">
                <a:latin typeface="ArialMT"/>
              </a:rPr>
              <a:t> </a:t>
            </a:r>
            <a:r>
              <a:rPr lang="de-AT" sz="1800" b="0" i="0" u="none" strike="noStrike" baseline="0" err="1">
                <a:latin typeface="ArialMT"/>
              </a:rPr>
              <a:t>decarbonization</a:t>
            </a:r>
            <a:r>
              <a:rPr lang="de-AT" sz="1800" b="0" i="0" u="none" strike="noStrike" baseline="0">
                <a:latin typeface="ArialMT"/>
              </a:rPr>
              <a:t> </a:t>
            </a:r>
            <a:r>
              <a:rPr lang="de-AT" sz="1800" b="1" i="0" u="none" strike="noStrike" baseline="0">
                <a:latin typeface="ArialBoldMT"/>
              </a:rPr>
              <a:t>(WP5, WP7)</a:t>
            </a:r>
            <a:r>
              <a:rPr lang="de-AT" sz="1800" b="0" i="0" u="none" strike="noStrike" baseline="0">
                <a:latin typeface="ArialMT"/>
              </a:rPr>
              <a:t>.</a:t>
            </a:r>
          </a:p>
          <a:p>
            <a:pPr algn="l"/>
            <a:r>
              <a:rPr lang="en-US" sz="1800" b="0" i="0" u="none" strike="noStrike" baseline="0">
                <a:latin typeface="ArialMT"/>
              </a:rPr>
              <a:t>• Forecasted load profiles will be analyzed for </a:t>
            </a:r>
            <a:r>
              <a:rPr lang="en-US" sz="1800" b="1" i="0" u="none" strike="noStrike" baseline="0">
                <a:latin typeface="ArialBoldMT"/>
              </a:rPr>
              <a:t>extreme loads </a:t>
            </a:r>
            <a:r>
              <a:rPr lang="en-US" sz="1800" b="0" i="0" u="none" strike="noStrike" baseline="0">
                <a:latin typeface="ArialMT"/>
              </a:rPr>
              <a:t>and their contributing factors (UC-G#2). This in combination with </a:t>
            </a:r>
            <a:r>
              <a:rPr lang="en-US" sz="1800" b="1" i="0" u="none" strike="noStrike" baseline="0">
                <a:latin typeface="ArialBoldMT"/>
              </a:rPr>
              <a:t>custom visualizations </a:t>
            </a:r>
            <a:r>
              <a:rPr lang="en-US" sz="1800" b="0" i="0" u="none" strike="noStrike" baseline="0">
                <a:latin typeface="ArialMT"/>
              </a:rPr>
              <a:t>provides grid operators with detailed insights on </a:t>
            </a:r>
            <a:r>
              <a:rPr lang="en-US" sz="1800" b="1" i="0" u="none" strike="noStrike" baseline="0">
                <a:latin typeface="ArialBoldMT"/>
              </a:rPr>
              <a:t>critical situations </a:t>
            </a:r>
            <a:r>
              <a:rPr lang="en-US" sz="1800" b="0" i="0" u="none" strike="noStrike" baseline="0">
                <a:latin typeface="ArialMT"/>
              </a:rPr>
              <a:t>in the </a:t>
            </a:r>
            <a:r>
              <a:rPr lang="en-US" sz="1800" b="1" i="0" u="none" strike="noStrike" baseline="0">
                <a:latin typeface="ArialBoldMT"/>
              </a:rPr>
              <a:t>existing grid</a:t>
            </a:r>
            <a:r>
              <a:rPr lang="en-US" sz="1800" b="0" i="0" u="none" strike="noStrike" baseline="0">
                <a:latin typeface="ArialMT"/>
              </a:rPr>
              <a:t>, thus allowing counteraction and a more </a:t>
            </a:r>
            <a:r>
              <a:rPr lang="en-US" sz="1800" b="1" i="0" u="none" strike="noStrike" baseline="0">
                <a:latin typeface="ArialBoldMT"/>
              </a:rPr>
              <a:t>efficient and sustainable energy infrastructure </a:t>
            </a:r>
            <a:r>
              <a:rPr lang="en-US" sz="1800" b="0" i="0" u="none" strike="noStrike" baseline="0">
                <a:latin typeface="ArialMT"/>
              </a:rPr>
              <a:t>development </a:t>
            </a:r>
            <a:r>
              <a:rPr lang="de-AT" sz="1800" b="1" i="0" u="none" strike="noStrike" baseline="0">
                <a:latin typeface="ArialBoldMT"/>
              </a:rPr>
              <a:t>(WP6).</a:t>
            </a:r>
          </a:p>
          <a:p>
            <a:pPr algn="l"/>
            <a:endParaRPr lang="de-AT" sz="1800" b="1" i="0" u="none" strike="noStrike" baseline="0">
              <a:latin typeface="ArialBoldMT"/>
            </a:endParaRPr>
          </a:p>
          <a:p>
            <a:pPr algn="l"/>
            <a:r>
              <a:rPr lang="en-US" sz="1800" b="0" i="0" u="none" strike="noStrike" baseline="0">
                <a:latin typeface="ArialMT"/>
              </a:rPr>
              <a:t>POWERCAST focuses specifically on challenges faced by grid operators in </a:t>
            </a:r>
            <a:r>
              <a:rPr lang="en-US" sz="1800" b="1" i="0" u="none" strike="noStrike" baseline="0">
                <a:latin typeface="ArialBoldMT"/>
              </a:rPr>
              <a:t>Austria and other European countries</a:t>
            </a:r>
            <a:r>
              <a:rPr lang="en-US" sz="1800" b="0" i="0" u="none" strike="noStrike" baseline="0">
                <a:latin typeface="ArialMT"/>
              </a:rPr>
              <a:t>. The aim is to </a:t>
            </a:r>
            <a:r>
              <a:rPr lang="en-US" sz="1800" b="1" i="0" u="none" strike="noStrike" baseline="0">
                <a:latin typeface="ArialBoldMT"/>
              </a:rPr>
              <a:t>greatly improve the state-of-the-art forecasting methods </a:t>
            </a:r>
            <a:r>
              <a:rPr lang="en-US" sz="1800" b="0" i="0" u="none" strike="noStrike" baseline="0">
                <a:latin typeface="ArialMT"/>
              </a:rPr>
              <a:t>via strong cooperation between research, industry, and experts in the field of </a:t>
            </a:r>
            <a:r>
              <a:rPr lang="en-US" sz="1800" b="1" i="0" u="none" strike="noStrike" baseline="0">
                <a:latin typeface="ArialBoldMT"/>
              </a:rPr>
              <a:t>grid management (NETZ, APG, EI) </a:t>
            </a:r>
            <a:r>
              <a:rPr lang="en-US" sz="1800" b="0" i="0" u="none" strike="noStrike" baseline="0">
                <a:latin typeface="ArialMT"/>
              </a:rPr>
              <a:t>as well as </a:t>
            </a:r>
            <a:r>
              <a:rPr lang="en-US" sz="1800" b="1" i="0" u="none" strike="noStrike" baseline="0">
                <a:latin typeface="ArialBoldMT"/>
              </a:rPr>
              <a:t>data management and science (HAKOM, RISC)</a:t>
            </a:r>
            <a:r>
              <a:rPr lang="en-US" sz="1800" b="0" i="0" u="none" strike="noStrike" baseline="0">
                <a:latin typeface="ArialMT"/>
              </a:rPr>
              <a:t>. Through publications in relevant </a:t>
            </a:r>
            <a:r>
              <a:rPr lang="en-US" sz="1800" b="1" i="0" u="none" strike="noStrike" baseline="0">
                <a:latin typeface="ArialBoldMT"/>
              </a:rPr>
              <a:t>renowned journals </a:t>
            </a:r>
            <a:r>
              <a:rPr lang="en-US" sz="1800" b="0" i="0" u="none" strike="noStrike" baseline="0">
                <a:latin typeface="ArialMT"/>
              </a:rPr>
              <a:t>and active dissemination of results, POWERCAST enables non-consortia parties to apply and further develop the POWERCAST model. POWERCAST will not pose any risks listed in the </a:t>
            </a:r>
            <a:r>
              <a:rPr lang="en-US" sz="1800" b="1" i="0" u="none" strike="noStrike" baseline="0">
                <a:latin typeface="ArialBoldMT"/>
              </a:rPr>
              <a:t>EU AI Act </a:t>
            </a:r>
            <a:r>
              <a:rPr lang="en-US" sz="1800" b="0" i="0" u="none" strike="noStrike" baseline="0">
                <a:latin typeface="ArialMT"/>
              </a:rPr>
              <a:t>and thus is to be classified as “</a:t>
            </a:r>
            <a:r>
              <a:rPr lang="en-US" sz="1800" b="1" i="0" u="none" strike="noStrike" baseline="0">
                <a:latin typeface="ArialBoldMT"/>
              </a:rPr>
              <a:t>minimal risk</a:t>
            </a:r>
            <a:r>
              <a:rPr lang="en-US" sz="1800" b="0" i="0" u="none" strike="noStrike" baseline="0">
                <a:latin typeface="ArialMT"/>
              </a:rPr>
              <a:t>”.</a:t>
            </a:r>
          </a:p>
          <a:p>
            <a:pPr algn="l"/>
            <a:endParaRPr lang="en-US" sz="1800" b="0" i="0" u="none" strike="noStrike" baseline="0">
              <a:latin typeface="ArialMT"/>
            </a:endParaRPr>
          </a:p>
          <a:p>
            <a:pPr algn="l"/>
            <a:r>
              <a:rPr lang="en-US" sz="1800" b="0" i="0" u="none" strike="noStrike" baseline="0">
                <a:latin typeface="ArialMT"/>
              </a:rPr>
              <a:t>POWERCAST will </a:t>
            </a:r>
            <a:r>
              <a:rPr lang="en-US" sz="1800" b="1" i="0" u="none" strike="noStrike" baseline="0">
                <a:latin typeface="ArialBoldMT"/>
              </a:rPr>
              <a:t>develop new data sets and data fusion infrastructure </a:t>
            </a:r>
            <a:r>
              <a:rPr lang="en-US" sz="1800" b="0" i="0" u="none" strike="noStrike" baseline="0">
                <a:latin typeface="ArialMT"/>
              </a:rPr>
              <a:t>as well as </a:t>
            </a:r>
            <a:r>
              <a:rPr lang="en-US" sz="1800" b="1" i="0" u="none" strike="noStrike" baseline="0">
                <a:latin typeface="ArialBoldMT"/>
              </a:rPr>
              <a:t>visualization and modelling tools</a:t>
            </a:r>
            <a:r>
              <a:rPr lang="en-US" sz="1800" b="0" i="0" u="none" strike="noStrike" baseline="0">
                <a:latin typeface="ArialMT"/>
              </a:rPr>
              <a:t>. The results achieved through interdisciplinary work will impact </a:t>
            </a:r>
            <a:r>
              <a:rPr lang="en-US" sz="1800" b="1" i="0" u="none" strike="noStrike" baseline="0">
                <a:latin typeface="ArialBoldMT"/>
              </a:rPr>
              <a:t>end consumers </a:t>
            </a:r>
            <a:r>
              <a:rPr lang="en-US" sz="1800" b="0" i="0" u="none" strike="noStrike" baseline="0">
                <a:latin typeface="ArialMT"/>
              </a:rPr>
              <a:t>in several ways: </a:t>
            </a:r>
            <a:r>
              <a:rPr lang="en-US" sz="1800" b="1" i="0" u="none" strike="noStrike" baseline="0">
                <a:latin typeface="ArialBoldMT"/>
              </a:rPr>
              <a:t>Reduced electricity costs </a:t>
            </a:r>
            <a:r>
              <a:rPr lang="en-US" sz="1800" b="0" i="0" u="none" strike="noStrike" baseline="0">
                <a:latin typeface="ArialMT"/>
              </a:rPr>
              <a:t>in the long-term will benefit especially people of a </a:t>
            </a:r>
            <a:r>
              <a:rPr lang="en-US" sz="1800" b="1" i="0" u="none" strike="noStrike" baseline="0">
                <a:latin typeface="ArialBoldMT"/>
              </a:rPr>
              <a:t>lower income class </a:t>
            </a:r>
            <a:r>
              <a:rPr lang="en-US" sz="1800" b="0" i="0" u="none" strike="noStrike" baseline="0">
                <a:latin typeface="ArialMT"/>
              </a:rPr>
              <a:t>(see 1.2). However, end consumers of (at least) the middle-income class will additionally benefit from an </a:t>
            </a:r>
            <a:r>
              <a:rPr lang="en-US" sz="1800" b="1" i="0" u="none" strike="noStrike" baseline="0">
                <a:latin typeface="ArialBoldMT"/>
              </a:rPr>
              <a:t>increase of the feed-in rate </a:t>
            </a:r>
            <a:r>
              <a:rPr lang="en-US" sz="1800" b="0" i="0" u="none" strike="noStrike" baseline="0">
                <a:latin typeface="ArialMT"/>
              </a:rPr>
              <a:t>and a </a:t>
            </a:r>
            <a:r>
              <a:rPr lang="en-US" sz="1800" b="1" i="0" u="none" strike="noStrike" baseline="0">
                <a:latin typeface="ArialBoldMT"/>
              </a:rPr>
              <a:t>higher approval quota of residential PV</a:t>
            </a:r>
            <a:r>
              <a:rPr lang="en-US" sz="1800" b="0" i="0" u="none" strike="noStrike" baseline="0">
                <a:latin typeface="ArialMT"/>
              </a:rPr>
              <a:t>.</a:t>
            </a:r>
          </a:p>
          <a:p>
            <a:pPr algn="l"/>
            <a:endParaRPr lang="en-US" sz="1800" b="0" i="0" u="none" strike="noStrike" baseline="0">
              <a:latin typeface="ArialMT"/>
            </a:endParaRPr>
          </a:p>
          <a:p>
            <a:pPr algn="l"/>
            <a:r>
              <a:rPr lang="en-US" sz="1800" b="0" i="0" u="none" strike="noStrike" baseline="0">
                <a:latin typeface="ArialMT"/>
              </a:rPr>
              <a:t>In return, a higher demand for PV panels and subsequently higher market competition will </a:t>
            </a:r>
            <a:r>
              <a:rPr lang="en-US" sz="1800" b="1" i="0" u="none" strike="noStrike" baseline="0">
                <a:latin typeface="ArialBoldMT"/>
              </a:rPr>
              <a:t>reduce PV panel costs </a:t>
            </a:r>
            <a:r>
              <a:rPr lang="en-US" sz="1800" b="0" i="0" u="none" strike="noStrike" baseline="0">
                <a:latin typeface="ArialMT"/>
              </a:rPr>
              <a:t>in the long term, enabling people of a </a:t>
            </a:r>
            <a:r>
              <a:rPr lang="en-US" sz="1800" b="1" i="0" u="none" strike="noStrike" baseline="0">
                <a:latin typeface="ArialBoldMT"/>
              </a:rPr>
              <a:t>lower income class to install their own PV panels </a:t>
            </a:r>
            <a:r>
              <a:rPr lang="en-US" sz="1800" b="0" i="0" u="none" strike="noStrike" baseline="0">
                <a:latin typeface="ArialMT"/>
              </a:rPr>
              <a:t>(see 3.1). Potential rebound effects may include </a:t>
            </a:r>
            <a:r>
              <a:rPr lang="en-US" sz="1800" b="1" i="0" u="none" strike="noStrike" baseline="0">
                <a:latin typeface="ArialBoldMT"/>
              </a:rPr>
              <a:t>higher electricity consumption </a:t>
            </a:r>
            <a:r>
              <a:rPr lang="en-US" sz="1800" b="0" i="0" u="none" strike="noStrike" baseline="0">
                <a:latin typeface="ArialMT"/>
              </a:rPr>
              <a:t>or increase in </a:t>
            </a:r>
            <a:r>
              <a:rPr lang="en-US" sz="1800" b="1" i="0" u="none" strike="noStrike" baseline="0">
                <a:latin typeface="ArialBoldMT"/>
              </a:rPr>
              <a:t>spendings in GHG-intense goods</a:t>
            </a:r>
            <a:r>
              <a:rPr lang="en-US" sz="1800" b="0" i="0" u="none" strike="noStrike" baseline="0">
                <a:latin typeface="ArialMT"/>
              </a:rPr>
              <a:t>, both due to lower </a:t>
            </a:r>
            <a:r>
              <a:rPr lang="de-AT" sz="1800" b="0" i="0" u="none" strike="noStrike" baseline="0" err="1">
                <a:latin typeface="ArialMT"/>
              </a:rPr>
              <a:t>electricity</a:t>
            </a:r>
            <a:r>
              <a:rPr lang="de-AT" sz="1800" b="0" i="0" u="none" strike="noStrike" baseline="0">
                <a:latin typeface="ArialMT"/>
              </a:rPr>
              <a:t> </a:t>
            </a:r>
            <a:r>
              <a:rPr lang="de-AT" sz="1800" b="0" i="0" u="none" strike="noStrike" baseline="0" err="1">
                <a:latin typeface="ArialMT"/>
              </a:rPr>
              <a:t>costs</a:t>
            </a:r>
            <a:r>
              <a:rPr lang="de-AT" sz="1800" b="0" i="0" u="none" strike="noStrike" baseline="0">
                <a:latin typeface="ArialMT"/>
              </a:rPr>
              <a:t>.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7212-80E0-4BF9-98B9-CA994BD8B6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10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gemein_title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7BA3FD-2F39-4CCF-88E5-11E684DB4D17}"/>
              </a:ext>
            </a:extLst>
          </p:cNvPr>
          <p:cNvSpPr/>
          <p:nvPr userDrawn="1"/>
        </p:nvSpPr>
        <p:spPr>
          <a:xfrm rot="18900000">
            <a:off x="1048165" y="737242"/>
            <a:ext cx="4775533" cy="4775533"/>
          </a:xfrm>
          <a:prstGeom prst="roundRect">
            <a:avLst/>
          </a:prstGeom>
          <a:noFill/>
          <a:ln w="317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itle 18">
            <a:extLst>
              <a:ext uri="{FF2B5EF4-FFF2-40B4-BE49-F238E27FC236}">
                <a16:creationId xmlns:a16="http://schemas.microsoft.com/office/drawing/2014/main" id="{01057A75-7353-4BCB-9841-FB4137199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793158"/>
            <a:ext cx="4626012" cy="924642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3000" b="1">
                <a:solidFill>
                  <a:srgbClr val="5582AB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  <a:endParaRPr lang="de-DE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8DFEF24-2605-44D0-B7CE-9D20B252E3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8900000">
            <a:off x="-64803" y="362122"/>
            <a:ext cx="5381362" cy="5381362"/>
          </a:xfrm>
          <a:prstGeom prst="round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9050">
            <a:solidFill>
              <a:srgbClr val="5582AB"/>
            </a:solidFill>
          </a:ln>
          <a:effectLst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BA0D2BC-DCBE-43D8-9CFA-642D67DCFB1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570134" y="2850758"/>
            <a:ext cx="4151878" cy="98464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/>
              <a:t>Click to edit</a:t>
            </a:r>
            <a:endParaRPr lang="de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B096E9-C4F4-4D5F-BCEA-A2256323FFE9}"/>
              </a:ext>
            </a:extLst>
          </p:cNvPr>
          <p:cNvSpPr/>
          <p:nvPr userDrawn="1"/>
        </p:nvSpPr>
        <p:spPr>
          <a:xfrm rot="2700000">
            <a:off x="11398055" y="5476541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AA0069-0EE4-44A7-8C7B-819BD9D0957D}"/>
              </a:ext>
            </a:extLst>
          </p:cNvPr>
          <p:cNvSpPr/>
          <p:nvPr userDrawn="1"/>
        </p:nvSpPr>
        <p:spPr>
          <a:xfrm rot="2700000">
            <a:off x="11398054" y="660044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733883-C5FA-48F3-BDC3-83CC81B1FCBC}"/>
              </a:ext>
            </a:extLst>
          </p:cNvPr>
          <p:cNvSpPr/>
          <p:nvPr userDrawn="1"/>
        </p:nvSpPr>
        <p:spPr>
          <a:xfrm rot="18900000">
            <a:off x="12006874" y="603849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4CD56B-EFB2-4E90-8556-F356306A9E3C}"/>
              </a:ext>
            </a:extLst>
          </p:cNvPr>
          <p:cNvSpPr/>
          <p:nvPr userDrawn="1"/>
        </p:nvSpPr>
        <p:spPr>
          <a:xfrm rot="2700000">
            <a:off x="11965099" y="4872379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230FFEA-68F7-4415-A4FF-238E421CD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9" y="6399928"/>
            <a:ext cx="2184138" cy="4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223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7BA3FD-2F39-4CCF-88E5-11E684DB4D17}"/>
              </a:ext>
            </a:extLst>
          </p:cNvPr>
          <p:cNvSpPr/>
          <p:nvPr userDrawn="1"/>
        </p:nvSpPr>
        <p:spPr>
          <a:xfrm rot="18900000">
            <a:off x="84009" y="1316934"/>
            <a:ext cx="1837765" cy="1837765"/>
          </a:xfrm>
          <a:prstGeom prst="roundRect">
            <a:avLst/>
          </a:prstGeom>
          <a:noFill/>
          <a:ln w="31750">
            <a:solidFill>
              <a:srgbClr val="5582A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itle 18">
            <a:extLst>
              <a:ext uri="{FF2B5EF4-FFF2-40B4-BE49-F238E27FC236}">
                <a16:creationId xmlns:a16="http://schemas.microsoft.com/office/drawing/2014/main" id="{01057A75-7353-4BCB-9841-FB4137199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39" y="1974273"/>
            <a:ext cx="6580106" cy="89592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3000" b="1">
                <a:solidFill>
                  <a:srgbClr val="5582AB"/>
                </a:solidFill>
                <a:latin typeface="+mj-lt"/>
              </a:defRPr>
            </a:lvl1pPr>
          </a:lstStyle>
          <a:p>
            <a:r>
              <a:rPr lang="en-US"/>
              <a:t>Click to edit slide title</a:t>
            </a:r>
            <a:endParaRPr lang="de-DE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BA0D2BC-DCBE-43D8-9CFA-642D67DCFB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2039" y="3027967"/>
            <a:ext cx="8418428" cy="9598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/>
              <a:t>Click to edit</a:t>
            </a:r>
            <a:endParaRPr lang="de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C55EB4-C698-4BE2-8298-F4542D0D017F}"/>
              </a:ext>
            </a:extLst>
          </p:cNvPr>
          <p:cNvSpPr/>
          <p:nvPr userDrawn="1"/>
        </p:nvSpPr>
        <p:spPr>
          <a:xfrm rot="18900000">
            <a:off x="-362104" y="1312847"/>
            <a:ext cx="1824366" cy="1824366"/>
          </a:xfrm>
          <a:prstGeom prst="roundRect">
            <a:avLst/>
          </a:prstGeom>
          <a:solidFill>
            <a:srgbClr val="5582AB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8BE4E9E-7185-4CFE-B564-6B4827F932B3}"/>
              </a:ext>
            </a:extLst>
          </p:cNvPr>
          <p:cNvSpPr/>
          <p:nvPr userDrawn="1"/>
        </p:nvSpPr>
        <p:spPr>
          <a:xfrm rot="2700000">
            <a:off x="409782" y="5030883"/>
            <a:ext cx="2195332" cy="2195332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21B1F84-E591-45FC-A0EA-A545D393A23F}"/>
              </a:ext>
            </a:extLst>
          </p:cNvPr>
          <p:cNvSpPr/>
          <p:nvPr userDrawn="1"/>
        </p:nvSpPr>
        <p:spPr>
          <a:xfrm rot="18900000">
            <a:off x="3898269" y="5828382"/>
            <a:ext cx="1202964" cy="1202964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53D0488-9F27-46A7-BE5C-39ECC30DECAD}"/>
              </a:ext>
            </a:extLst>
          </p:cNvPr>
          <p:cNvSpPr/>
          <p:nvPr userDrawn="1"/>
        </p:nvSpPr>
        <p:spPr>
          <a:xfrm rot="18900000">
            <a:off x="2574097" y="6438493"/>
            <a:ext cx="1202964" cy="1202964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58F911F-1C5E-47CF-B514-BCB6E03C348D}"/>
              </a:ext>
            </a:extLst>
          </p:cNvPr>
          <p:cNvSpPr/>
          <p:nvPr userDrawn="1"/>
        </p:nvSpPr>
        <p:spPr>
          <a:xfrm rot="18900000">
            <a:off x="836978" y="5030760"/>
            <a:ext cx="2194755" cy="2194755"/>
          </a:xfrm>
          <a:prstGeom prst="roundRect">
            <a:avLst/>
          </a:prstGeom>
          <a:noFill/>
          <a:ln w="31750">
            <a:solidFill>
              <a:srgbClr val="5582A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642A02A-D459-424D-968C-14B3E56EC74B}"/>
              </a:ext>
            </a:extLst>
          </p:cNvPr>
          <p:cNvSpPr/>
          <p:nvPr userDrawn="1"/>
        </p:nvSpPr>
        <p:spPr>
          <a:xfrm rot="18900000">
            <a:off x="4189488" y="5845820"/>
            <a:ext cx="1168091" cy="1168091"/>
          </a:xfrm>
          <a:prstGeom prst="roundRect">
            <a:avLst/>
          </a:prstGeom>
          <a:noFill/>
          <a:ln w="31750">
            <a:solidFill>
              <a:srgbClr val="5582A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ACCA223-5BA8-4DFC-81EC-71305D8F67C3}"/>
              </a:ext>
            </a:extLst>
          </p:cNvPr>
          <p:cNvSpPr/>
          <p:nvPr userDrawn="1"/>
        </p:nvSpPr>
        <p:spPr>
          <a:xfrm rot="2700000">
            <a:off x="11398055" y="5476541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1AD81A9-4C86-4844-A2FB-1D0E542F9DD4}"/>
              </a:ext>
            </a:extLst>
          </p:cNvPr>
          <p:cNvSpPr/>
          <p:nvPr userDrawn="1"/>
        </p:nvSpPr>
        <p:spPr>
          <a:xfrm rot="2700000">
            <a:off x="11398054" y="660044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73F5B12-4240-4BED-8F00-AD09F72CF3EE}"/>
              </a:ext>
            </a:extLst>
          </p:cNvPr>
          <p:cNvSpPr/>
          <p:nvPr userDrawn="1"/>
        </p:nvSpPr>
        <p:spPr>
          <a:xfrm rot="18900000">
            <a:off x="12006874" y="603849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2609ABE-C644-4D9A-A9A2-72BD45A9B0AD}"/>
              </a:ext>
            </a:extLst>
          </p:cNvPr>
          <p:cNvSpPr/>
          <p:nvPr userDrawn="1"/>
        </p:nvSpPr>
        <p:spPr>
          <a:xfrm rot="2700000">
            <a:off x="11965099" y="4872379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42902CDF-F8D6-4775-ABB9-0C8959DF7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6282" y="4072468"/>
            <a:ext cx="7215585" cy="1540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en-US"/>
              <a:t>Click to edit</a:t>
            </a:r>
            <a:endParaRPr lang="de-DE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DD70F88-0A24-4A0E-A50E-D021B8B967DD}"/>
              </a:ext>
            </a:extLst>
          </p:cNvPr>
          <p:cNvSpPr/>
          <p:nvPr userDrawn="1"/>
        </p:nvSpPr>
        <p:spPr>
          <a:xfrm rot="2700000">
            <a:off x="-51402" y="3924498"/>
            <a:ext cx="1202964" cy="1202964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D85E3D1-4CA5-4B78-B524-2DEA1B0ABBED}"/>
              </a:ext>
            </a:extLst>
          </p:cNvPr>
          <p:cNvSpPr/>
          <p:nvPr userDrawn="1"/>
        </p:nvSpPr>
        <p:spPr>
          <a:xfrm rot="2700000">
            <a:off x="940984" y="2989208"/>
            <a:ext cx="1202964" cy="1202964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1672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_slide_1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C93591-4B7A-4986-B177-2120390F6B30}"/>
              </a:ext>
            </a:extLst>
          </p:cNvPr>
          <p:cNvSpPr/>
          <p:nvPr userDrawn="1"/>
        </p:nvSpPr>
        <p:spPr>
          <a:xfrm rot="18900000">
            <a:off x="8132344" y="674535"/>
            <a:ext cx="3691854" cy="3691854"/>
          </a:xfrm>
          <a:prstGeom prst="roundRect">
            <a:avLst/>
          </a:prstGeom>
          <a:noFill/>
          <a:ln w="317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D3E74E-FFA2-4884-971C-08F7D8E03FE3}"/>
              </a:ext>
            </a:extLst>
          </p:cNvPr>
          <p:cNvSpPr/>
          <p:nvPr userDrawn="1"/>
        </p:nvSpPr>
        <p:spPr>
          <a:xfrm rot="18900000">
            <a:off x="-71033" y="671688"/>
            <a:ext cx="613158" cy="613158"/>
          </a:xfrm>
          <a:prstGeom prst="roundRect">
            <a:avLst/>
          </a:prstGeom>
          <a:noFill/>
          <a:ln w="190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257AAA6-82F3-4C76-8770-0A7AAF362AB5}"/>
              </a:ext>
            </a:extLst>
          </p:cNvPr>
          <p:cNvSpPr/>
          <p:nvPr userDrawn="1"/>
        </p:nvSpPr>
        <p:spPr>
          <a:xfrm rot="18900000">
            <a:off x="-347056" y="643643"/>
            <a:ext cx="694110" cy="694110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icture Placeholder 26">
            <a:extLst>
              <a:ext uri="{FF2B5EF4-FFF2-40B4-BE49-F238E27FC236}">
                <a16:creationId xmlns:a16="http://schemas.microsoft.com/office/drawing/2014/main" id="{D7BB35E3-988E-4CB9-9717-4324C5E09F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8900000">
            <a:off x="7994082" y="1066561"/>
            <a:ext cx="3968379" cy="3968379"/>
          </a:xfrm>
          <a:prstGeom prst="round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9050">
            <a:solidFill>
              <a:srgbClr val="5582AB"/>
            </a:solidFill>
          </a:ln>
          <a:effectLst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25" name="Title 18">
            <a:extLst>
              <a:ext uri="{FF2B5EF4-FFF2-40B4-BE49-F238E27FC236}">
                <a16:creationId xmlns:a16="http://schemas.microsoft.com/office/drawing/2014/main" id="{468C56E5-1142-447E-92DD-87DD21CE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02214"/>
            <a:ext cx="6910943" cy="40851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5582AB"/>
                </a:solidFill>
                <a:latin typeface="+mj-lt"/>
              </a:defRPr>
            </a:lvl1pPr>
          </a:lstStyle>
          <a:p>
            <a:r>
              <a:rPr lang="en-US"/>
              <a:t>Click to edit</a:t>
            </a:r>
            <a:endParaRPr lang="de-D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1698C4-A21D-4799-A556-67FBC2A79B8B}"/>
              </a:ext>
            </a:extLst>
          </p:cNvPr>
          <p:cNvSpPr/>
          <p:nvPr userDrawn="1"/>
        </p:nvSpPr>
        <p:spPr>
          <a:xfrm rot="2700000">
            <a:off x="11398055" y="5476541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B51A24-864F-4EC7-9E73-F89691AB66FA}"/>
              </a:ext>
            </a:extLst>
          </p:cNvPr>
          <p:cNvSpPr/>
          <p:nvPr userDrawn="1"/>
        </p:nvSpPr>
        <p:spPr>
          <a:xfrm rot="2700000">
            <a:off x="11398054" y="660044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47AD64-E83F-4157-9A9C-A2ED2F70C9A7}"/>
              </a:ext>
            </a:extLst>
          </p:cNvPr>
          <p:cNvSpPr/>
          <p:nvPr userDrawn="1"/>
        </p:nvSpPr>
        <p:spPr>
          <a:xfrm rot="18900000">
            <a:off x="12006874" y="603849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CAE623-37D9-4F32-9168-4EDCD710F640}"/>
              </a:ext>
            </a:extLst>
          </p:cNvPr>
          <p:cNvSpPr/>
          <p:nvPr userDrawn="1"/>
        </p:nvSpPr>
        <p:spPr>
          <a:xfrm rot="2700000">
            <a:off x="11965099" y="4872379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9FC1F99-A312-4247-8B82-E55DA4CD994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87374" y="1511999"/>
            <a:ext cx="6791298" cy="453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5131814-2E67-4126-9E2E-6680AD21115E}"/>
              </a:ext>
            </a:extLst>
          </p:cNvPr>
          <p:cNvSpPr/>
          <p:nvPr userDrawn="1"/>
        </p:nvSpPr>
        <p:spPr>
          <a:xfrm rot="18900000">
            <a:off x="-71033" y="671688"/>
            <a:ext cx="613158" cy="613158"/>
          </a:xfrm>
          <a:prstGeom prst="roundRect">
            <a:avLst/>
          </a:prstGeom>
          <a:noFill/>
          <a:ln w="190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70607EB-4B4B-47B1-BC9E-4F7615D8D2F2}"/>
              </a:ext>
            </a:extLst>
          </p:cNvPr>
          <p:cNvSpPr/>
          <p:nvPr userDrawn="1"/>
        </p:nvSpPr>
        <p:spPr>
          <a:xfrm rot="18900000">
            <a:off x="-347056" y="643643"/>
            <a:ext cx="694110" cy="694110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itle 18">
            <a:extLst>
              <a:ext uri="{FF2B5EF4-FFF2-40B4-BE49-F238E27FC236}">
                <a16:creationId xmlns:a16="http://schemas.microsoft.com/office/drawing/2014/main" id="{222E2EC3-533A-46FA-B93F-D21CE0D8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02214"/>
            <a:ext cx="6910943" cy="374653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5582AB"/>
                </a:solidFill>
                <a:latin typeface="+mj-lt"/>
              </a:defRPr>
            </a:lvl1pPr>
          </a:lstStyle>
          <a:p>
            <a:r>
              <a:rPr lang="en-US"/>
              <a:t>Click to edit</a:t>
            </a:r>
            <a:endParaRPr lang="de-DE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5DA4D8-E65F-4F04-89D4-12023654B207}"/>
              </a:ext>
            </a:extLst>
          </p:cNvPr>
          <p:cNvSpPr/>
          <p:nvPr userDrawn="1"/>
        </p:nvSpPr>
        <p:spPr>
          <a:xfrm rot="2700000">
            <a:off x="11398055" y="5476541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CC669E-D667-41CA-AA53-06BF98BD145F}"/>
              </a:ext>
            </a:extLst>
          </p:cNvPr>
          <p:cNvSpPr/>
          <p:nvPr userDrawn="1"/>
        </p:nvSpPr>
        <p:spPr>
          <a:xfrm rot="2700000">
            <a:off x="11398054" y="660044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10F182-A137-4A77-B9AD-318322F21850}"/>
              </a:ext>
            </a:extLst>
          </p:cNvPr>
          <p:cNvSpPr/>
          <p:nvPr userDrawn="1"/>
        </p:nvSpPr>
        <p:spPr>
          <a:xfrm rot="18900000">
            <a:off x="12006874" y="603849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6C6135-C30C-43E3-A71B-20D094E0CBF7}"/>
              </a:ext>
            </a:extLst>
          </p:cNvPr>
          <p:cNvSpPr/>
          <p:nvPr userDrawn="1"/>
        </p:nvSpPr>
        <p:spPr>
          <a:xfrm rot="2700000">
            <a:off x="11965099" y="4872379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A51958-EB62-438F-B504-F4044CFC134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87374" y="1511999"/>
            <a:ext cx="5436000" cy="453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76240F-136D-40F9-A97A-CD01CE03B2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64974" y="1511999"/>
            <a:ext cx="5436000" cy="453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5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5131814-2E67-4126-9E2E-6680AD21115E}"/>
              </a:ext>
            </a:extLst>
          </p:cNvPr>
          <p:cNvSpPr/>
          <p:nvPr userDrawn="1"/>
        </p:nvSpPr>
        <p:spPr>
          <a:xfrm rot="18900000">
            <a:off x="-71033" y="671688"/>
            <a:ext cx="613158" cy="613158"/>
          </a:xfrm>
          <a:prstGeom prst="roundRect">
            <a:avLst/>
          </a:prstGeom>
          <a:noFill/>
          <a:ln w="190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70607EB-4B4B-47B1-BC9E-4F7615D8D2F2}"/>
              </a:ext>
            </a:extLst>
          </p:cNvPr>
          <p:cNvSpPr/>
          <p:nvPr userDrawn="1"/>
        </p:nvSpPr>
        <p:spPr>
          <a:xfrm rot="18900000">
            <a:off x="-347056" y="643643"/>
            <a:ext cx="694110" cy="694110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itle 18">
            <a:extLst>
              <a:ext uri="{FF2B5EF4-FFF2-40B4-BE49-F238E27FC236}">
                <a16:creationId xmlns:a16="http://schemas.microsoft.com/office/drawing/2014/main" id="{222E2EC3-533A-46FA-B93F-D21CE0D8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02214"/>
            <a:ext cx="9897745" cy="374653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5582AB"/>
                </a:solidFill>
                <a:latin typeface="+mj-lt"/>
              </a:defRPr>
            </a:lvl1pPr>
          </a:lstStyle>
          <a:p>
            <a:r>
              <a:rPr lang="en-US"/>
              <a:t>Click to edit</a:t>
            </a:r>
            <a:endParaRPr lang="de-DE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5DA4D8-E65F-4F04-89D4-12023654B207}"/>
              </a:ext>
            </a:extLst>
          </p:cNvPr>
          <p:cNvSpPr/>
          <p:nvPr userDrawn="1"/>
        </p:nvSpPr>
        <p:spPr>
          <a:xfrm rot="2700000">
            <a:off x="11398055" y="5476541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CC669E-D667-41CA-AA53-06BF98BD145F}"/>
              </a:ext>
            </a:extLst>
          </p:cNvPr>
          <p:cNvSpPr/>
          <p:nvPr userDrawn="1"/>
        </p:nvSpPr>
        <p:spPr>
          <a:xfrm rot="2700000">
            <a:off x="11398054" y="660044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10F182-A137-4A77-B9AD-318322F21850}"/>
              </a:ext>
            </a:extLst>
          </p:cNvPr>
          <p:cNvSpPr/>
          <p:nvPr userDrawn="1"/>
        </p:nvSpPr>
        <p:spPr>
          <a:xfrm rot="18900000">
            <a:off x="12006874" y="603849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6C6135-C30C-43E3-A71B-20D094E0CBF7}"/>
              </a:ext>
            </a:extLst>
          </p:cNvPr>
          <p:cNvSpPr/>
          <p:nvPr userDrawn="1"/>
        </p:nvSpPr>
        <p:spPr>
          <a:xfrm rot="2700000">
            <a:off x="11965099" y="4872379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7BA0AB-6695-4E07-BF93-655C3A6757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4" y="1511999"/>
            <a:ext cx="11029860" cy="453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95FA2E-619A-411A-9BB2-883F7400B627}"/>
              </a:ext>
            </a:extLst>
          </p:cNvPr>
          <p:cNvSpPr/>
          <p:nvPr userDrawn="1"/>
        </p:nvSpPr>
        <p:spPr>
          <a:xfrm rot="18900000">
            <a:off x="695616" y="4685243"/>
            <a:ext cx="1804944" cy="1804944"/>
          </a:xfrm>
          <a:prstGeom prst="roundRect">
            <a:avLst/>
          </a:prstGeom>
          <a:noFill/>
          <a:ln w="317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icture Placeholder 26">
            <a:extLst>
              <a:ext uri="{FF2B5EF4-FFF2-40B4-BE49-F238E27FC236}">
                <a16:creationId xmlns:a16="http://schemas.microsoft.com/office/drawing/2014/main" id="{12E73087-8B5C-4F05-B6D7-4E1CB85938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8900000">
            <a:off x="-305140" y="4383721"/>
            <a:ext cx="2407991" cy="2407991"/>
          </a:xfrm>
          <a:prstGeom prst="round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5582AB"/>
            </a:solidFill>
          </a:ln>
          <a:effectLst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8225D7C8-B161-4ADF-9FB1-0949B9D65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18900000">
            <a:off x="1339417" y="2937046"/>
            <a:ext cx="1750705" cy="1750705"/>
          </a:xfrm>
          <a:prstGeom prst="round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5582AB"/>
            </a:solidFill>
          </a:ln>
          <a:effectLst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499588C7-5344-4C20-895E-DA6E8E1B24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8900000">
            <a:off x="94594" y="1795472"/>
            <a:ext cx="1550050" cy="1550050"/>
          </a:xfrm>
          <a:prstGeom prst="roundRect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5582AB"/>
            </a:solidFill>
          </a:ln>
          <a:effectLst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656E214-2242-4F98-8A7D-510319D6CB44}"/>
              </a:ext>
            </a:extLst>
          </p:cNvPr>
          <p:cNvSpPr/>
          <p:nvPr userDrawn="1"/>
        </p:nvSpPr>
        <p:spPr>
          <a:xfrm rot="18900000">
            <a:off x="-71033" y="671688"/>
            <a:ext cx="613158" cy="613158"/>
          </a:xfrm>
          <a:prstGeom prst="roundRect">
            <a:avLst/>
          </a:prstGeom>
          <a:noFill/>
          <a:ln w="190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5FD1C0-8B56-4C27-9444-26308A76248F}"/>
              </a:ext>
            </a:extLst>
          </p:cNvPr>
          <p:cNvSpPr/>
          <p:nvPr userDrawn="1"/>
        </p:nvSpPr>
        <p:spPr>
          <a:xfrm rot="18900000">
            <a:off x="-347056" y="643643"/>
            <a:ext cx="694110" cy="694110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itle 18">
            <a:extLst>
              <a:ext uri="{FF2B5EF4-FFF2-40B4-BE49-F238E27FC236}">
                <a16:creationId xmlns:a16="http://schemas.microsoft.com/office/drawing/2014/main" id="{FD6BE54F-80F7-49B0-AB9F-F21835AB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02214"/>
            <a:ext cx="6910943" cy="374653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5582AB"/>
                </a:solidFill>
                <a:latin typeface="+mj-lt"/>
              </a:defRPr>
            </a:lvl1pPr>
          </a:lstStyle>
          <a:p>
            <a:r>
              <a:rPr lang="en-US"/>
              <a:t>Click to edit</a:t>
            </a:r>
            <a:endParaRPr lang="de-DE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8CAF178-D255-4D88-AB8D-A112540DA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669" y="1512000"/>
            <a:ext cx="9638955" cy="129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4232554-42FF-491E-A1EC-0EF08D10730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529412" y="3078232"/>
            <a:ext cx="8074025" cy="12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lang="de-DE" sz="1800" dirty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lang="de-DE" sz="1600" dirty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lang="de-DE" sz="1400" dirty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lang="en-US" sz="1400" dirty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Formatvorlagen des Textmasters bearbeiten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Zweite Ebene</a:t>
            </a: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lvl="3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Vierte Ebene</a:t>
            </a:r>
          </a:p>
          <a:p>
            <a:pPr lvl="4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F546D85-49FD-4295-98EE-DBEDF885C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002592" y="4627218"/>
            <a:ext cx="8602033" cy="12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lang="de-DE" sz="1800" dirty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lang="de-DE" sz="1600" dirty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lang="de-DE" sz="1400" dirty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lang="en-US" sz="1400" dirty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Formatvorlagen des Textmasters bearbeiten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Zweite Ebene</a:t>
            </a: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lvl="3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Vierte Ebene</a:t>
            </a:r>
          </a:p>
          <a:p>
            <a:pPr lvl="4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540DB71-9B2D-4C51-BFED-886429444422}"/>
              </a:ext>
            </a:extLst>
          </p:cNvPr>
          <p:cNvSpPr/>
          <p:nvPr userDrawn="1"/>
        </p:nvSpPr>
        <p:spPr>
          <a:xfrm rot="2700000">
            <a:off x="11398055" y="5476541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222EB79-BB6B-4B86-8B25-B0500D3E5D49}"/>
              </a:ext>
            </a:extLst>
          </p:cNvPr>
          <p:cNvSpPr/>
          <p:nvPr userDrawn="1"/>
        </p:nvSpPr>
        <p:spPr>
          <a:xfrm rot="2700000">
            <a:off x="11398054" y="660044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960B17-7C71-4EC6-B516-F2F4BA346D29}"/>
              </a:ext>
            </a:extLst>
          </p:cNvPr>
          <p:cNvSpPr/>
          <p:nvPr userDrawn="1"/>
        </p:nvSpPr>
        <p:spPr>
          <a:xfrm rot="18900000">
            <a:off x="12006874" y="603849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E0F7AB-CAB9-422B-B000-741520B5C92A}"/>
              </a:ext>
            </a:extLst>
          </p:cNvPr>
          <p:cNvSpPr/>
          <p:nvPr userDrawn="1"/>
        </p:nvSpPr>
        <p:spPr>
          <a:xfrm rot="2700000">
            <a:off x="11965099" y="4872379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7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slide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35CB7D-0CE5-4DE6-9893-DEB2BEA56EA4}"/>
              </a:ext>
            </a:extLst>
          </p:cNvPr>
          <p:cNvSpPr/>
          <p:nvPr userDrawn="1"/>
        </p:nvSpPr>
        <p:spPr>
          <a:xfrm rot="18900000">
            <a:off x="544845" y="600916"/>
            <a:ext cx="2630737" cy="2630737"/>
          </a:xfrm>
          <a:prstGeom prst="roundRect">
            <a:avLst/>
          </a:prstGeom>
          <a:noFill/>
          <a:ln w="2540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icture Placeholder 26">
            <a:extLst>
              <a:ext uri="{FF2B5EF4-FFF2-40B4-BE49-F238E27FC236}">
                <a16:creationId xmlns:a16="http://schemas.microsoft.com/office/drawing/2014/main" id="{B8A65D9C-E80D-40EB-B427-8E44978AA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8900000">
            <a:off x="107026" y="582556"/>
            <a:ext cx="2667456" cy="2667456"/>
          </a:xfrm>
          <a:prstGeom prst="round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5582AB"/>
            </a:solidFill>
          </a:ln>
          <a:effectLst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26E083C-5586-4B28-ABA4-5851B2FBBE1A}"/>
              </a:ext>
            </a:extLst>
          </p:cNvPr>
          <p:cNvSpPr/>
          <p:nvPr userDrawn="1"/>
        </p:nvSpPr>
        <p:spPr>
          <a:xfrm rot="18900000">
            <a:off x="3070707" y="671688"/>
            <a:ext cx="613158" cy="613158"/>
          </a:xfrm>
          <a:prstGeom prst="roundRect">
            <a:avLst/>
          </a:prstGeom>
          <a:noFill/>
          <a:ln w="190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97B732-63AD-4DCE-B8E8-E37BD347EB29}"/>
              </a:ext>
            </a:extLst>
          </p:cNvPr>
          <p:cNvSpPr/>
          <p:nvPr userDrawn="1"/>
        </p:nvSpPr>
        <p:spPr>
          <a:xfrm rot="18900000">
            <a:off x="2794684" y="643643"/>
            <a:ext cx="694110" cy="694110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itle 18">
            <a:extLst>
              <a:ext uri="{FF2B5EF4-FFF2-40B4-BE49-F238E27FC236}">
                <a16:creationId xmlns:a16="http://schemas.microsoft.com/office/drawing/2014/main" id="{185ABEBB-D35E-4D58-BD61-8CB23E05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448" y="802214"/>
            <a:ext cx="7686177" cy="374653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5582AB"/>
                </a:solidFill>
                <a:latin typeface="+mj-lt"/>
              </a:defRPr>
            </a:lvl1pPr>
          </a:lstStyle>
          <a:p>
            <a:r>
              <a:rPr lang="en-US"/>
              <a:t>Click to edit</a:t>
            </a:r>
            <a:endParaRPr lang="de-DE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9F1873D-E048-4D99-9394-39516F32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449" y="1512000"/>
            <a:ext cx="7686175" cy="2221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lang="de-DE" sz="1800" dirty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lang="de-DE" sz="1600" dirty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lang="de-DE" sz="1400" dirty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lang="en-US" sz="1400" dirty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Formatvorlagen des Textmasters bearbeiten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Zweite Ebene</a:t>
            </a: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lvl="3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Vierte Ebene</a:t>
            </a:r>
          </a:p>
          <a:p>
            <a:pPr lvl="4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7F102D5-A129-4BC0-A1D5-89A80C51C08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87375" y="3836504"/>
            <a:ext cx="11017249" cy="2221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2000" dirty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lang="de-DE" sz="1800" dirty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lang="de-DE" sz="1600" dirty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lang="de-DE" sz="1400" dirty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lang="en-US" sz="1400" dirty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Formatvorlagen des Textmasters bearbeiten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Zweite Ebene</a:t>
            </a: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lvl="3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Vierte Ebene</a:t>
            </a:r>
          </a:p>
          <a:p>
            <a:pPr lvl="4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5582AB"/>
              </a:buClr>
              <a:buFont typeface="Wingdings" panose="05000000000000000000" pitchFamily="2" charset="2"/>
              <a:buChar char="§"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EDC2CA-A12A-49D8-94C6-A26789484757}"/>
              </a:ext>
            </a:extLst>
          </p:cNvPr>
          <p:cNvSpPr/>
          <p:nvPr userDrawn="1"/>
        </p:nvSpPr>
        <p:spPr>
          <a:xfrm rot="2700000">
            <a:off x="11398055" y="5476541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2937E29-6FEA-4066-950F-D3D2A900E5E6}"/>
              </a:ext>
            </a:extLst>
          </p:cNvPr>
          <p:cNvSpPr/>
          <p:nvPr userDrawn="1"/>
        </p:nvSpPr>
        <p:spPr>
          <a:xfrm rot="2700000">
            <a:off x="11398054" y="660044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D276DF-A411-4B81-9251-4CD056773EC2}"/>
              </a:ext>
            </a:extLst>
          </p:cNvPr>
          <p:cNvSpPr/>
          <p:nvPr userDrawn="1"/>
        </p:nvSpPr>
        <p:spPr>
          <a:xfrm rot="18900000">
            <a:off x="12006874" y="603849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34EAA4-E206-41DB-97FF-012DE654E54F}"/>
              </a:ext>
            </a:extLst>
          </p:cNvPr>
          <p:cNvSpPr/>
          <p:nvPr userDrawn="1"/>
        </p:nvSpPr>
        <p:spPr>
          <a:xfrm rot="2700000">
            <a:off x="11965099" y="4872379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838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7BA3FD-2F39-4CCF-88E5-11E684DB4D17}"/>
              </a:ext>
            </a:extLst>
          </p:cNvPr>
          <p:cNvSpPr/>
          <p:nvPr userDrawn="1"/>
        </p:nvSpPr>
        <p:spPr>
          <a:xfrm rot="18900000">
            <a:off x="101827" y="1502753"/>
            <a:ext cx="3529872" cy="3529872"/>
          </a:xfrm>
          <a:prstGeom prst="roundRect">
            <a:avLst/>
          </a:prstGeom>
          <a:noFill/>
          <a:ln w="317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itle 18">
            <a:extLst>
              <a:ext uri="{FF2B5EF4-FFF2-40B4-BE49-F238E27FC236}">
                <a16:creationId xmlns:a16="http://schemas.microsoft.com/office/drawing/2014/main" id="{01057A75-7353-4BCB-9841-FB4137199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6376" y="1304925"/>
            <a:ext cx="7535988" cy="533111"/>
          </a:xfrm>
          <a:prstGeom prst="rect">
            <a:avLst/>
          </a:prstGeom>
        </p:spPr>
        <p:txBody>
          <a:bodyPr/>
          <a:lstStyle>
            <a:lvl1pPr>
              <a:defRPr lang="de-DE" sz="3000" b="1" dirty="0">
                <a:solidFill>
                  <a:srgbClr val="5582AB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/>
              <a:t>Click to edit slide title</a:t>
            </a:r>
            <a:endParaRPr lang="de-DE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8DFEF24-2605-44D0-B7CE-9D20B252E3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8900000">
            <a:off x="-112398" y="742801"/>
            <a:ext cx="3977675" cy="3977675"/>
          </a:xfrm>
          <a:prstGeom prst="round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9050">
            <a:solidFill>
              <a:srgbClr val="5582AB"/>
            </a:solidFill>
          </a:ln>
          <a:effectLst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B096E9-C4F4-4D5F-BCEA-A2256323FFE9}"/>
              </a:ext>
            </a:extLst>
          </p:cNvPr>
          <p:cNvSpPr/>
          <p:nvPr userDrawn="1"/>
        </p:nvSpPr>
        <p:spPr>
          <a:xfrm rot="2700000">
            <a:off x="11398055" y="5476541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AA0069-0EE4-44A7-8C7B-819BD9D0957D}"/>
              </a:ext>
            </a:extLst>
          </p:cNvPr>
          <p:cNvSpPr/>
          <p:nvPr userDrawn="1"/>
        </p:nvSpPr>
        <p:spPr>
          <a:xfrm rot="2700000">
            <a:off x="11398054" y="660044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733883-C5FA-48F3-BDC3-83CC81B1FCBC}"/>
              </a:ext>
            </a:extLst>
          </p:cNvPr>
          <p:cNvSpPr/>
          <p:nvPr userDrawn="1"/>
        </p:nvSpPr>
        <p:spPr>
          <a:xfrm rot="18900000">
            <a:off x="12006874" y="6038490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4CD56B-EFB2-4E90-8556-F356306A9E3C}"/>
              </a:ext>
            </a:extLst>
          </p:cNvPr>
          <p:cNvSpPr/>
          <p:nvPr userDrawn="1"/>
        </p:nvSpPr>
        <p:spPr>
          <a:xfrm rot="2700000">
            <a:off x="11965099" y="4872379"/>
            <a:ext cx="735019" cy="735019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6C7E84-8ED6-480E-927A-EF384DB6F0DE}"/>
              </a:ext>
            </a:extLst>
          </p:cNvPr>
          <p:cNvSpPr/>
          <p:nvPr userDrawn="1"/>
        </p:nvSpPr>
        <p:spPr>
          <a:xfrm rot="2700000">
            <a:off x="615440" y="5580819"/>
            <a:ext cx="909053" cy="909053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1D24651-DCC9-45C6-A96A-4CF7EEBE08A6}"/>
              </a:ext>
            </a:extLst>
          </p:cNvPr>
          <p:cNvSpPr/>
          <p:nvPr userDrawn="1"/>
        </p:nvSpPr>
        <p:spPr>
          <a:xfrm rot="2700000">
            <a:off x="-139083" y="4895801"/>
            <a:ext cx="909053" cy="909053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239FDF-B4D1-45DE-9B57-058927E37254}"/>
              </a:ext>
            </a:extLst>
          </p:cNvPr>
          <p:cNvSpPr/>
          <p:nvPr userDrawn="1"/>
        </p:nvSpPr>
        <p:spPr>
          <a:xfrm rot="18900000">
            <a:off x="-139084" y="6266470"/>
            <a:ext cx="909053" cy="909053"/>
          </a:xfrm>
          <a:prstGeom prst="roundRect">
            <a:avLst/>
          </a:prstGeom>
          <a:solidFill>
            <a:srgbClr val="5582A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16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0A9DB86E-9D73-F743-8335-1653A52682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049" y="2362957"/>
            <a:ext cx="2897800" cy="959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7ED746-837F-7344-B024-FF474044817D}"/>
              </a:ext>
            </a:extLst>
          </p:cNvPr>
          <p:cNvSpPr txBox="1"/>
          <p:nvPr userDrawn="1"/>
        </p:nvSpPr>
        <p:spPr>
          <a:xfrm>
            <a:off x="4971540" y="3573419"/>
            <a:ext cx="5877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2200" b="1">
                <a:solidFill>
                  <a:schemeClr val="bg2">
                    <a:lumMod val="25000"/>
                  </a:schemeClr>
                </a:solidFill>
              </a:rPr>
              <a:t>RISC Software GmbH</a:t>
            </a:r>
          </a:p>
          <a:p>
            <a:r>
              <a:rPr lang="en-AT" sz="2200">
                <a:solidFill>
                  <a:schemeClr val="bg2">
                    <a:lumMod val="25000"/>
                  </a:schemeClr>
                </a:solidFill>
              </a:rPr>
              <a:t>Softwarepark 32a • 4232 Hagenberg • Austria </a:t>
            </a:r>
          </a:p>
          <a:p>
            <a:r>
              <a:rPr lang="en-AT" sz="2200">
                <a:solidFill>
                  <a:schemeClr val="bg2">
                    <a:lumMod val="25000"/>
                  </a:schemeClr>
                </a:solidFill>
              </a:rPr>
              <a:t>+43 7236 93028 • https://www.risc-software.at</a:t>
            </a:r>
            <a:endParaRPr lang="de-AT" sz="22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9243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6FEA2-58F7-420A-A6A9-83D4CAB227FC}"/>
              </a:ext>
            </a:extLst>
          </p:cNvPr>
          <p:cNvSpPr txBox="1"/>
          <p:nvPr userDrawn="1"/>
        </p:nvSpPr>
        <p:spPr>
          <a:xfrm>
            <a:off x="11556000" y="6551559"/>
            <a:ext cx="109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3B2A27-E6D9-4C5F-B555-747DC4409EEE}" type="slidenum">
              <a:rPr lang="de-DE" sz="1300" smtClean="0">
                <a:solidFill>
                  <a:srgbClr val="5582AB"/>
                </a:solidFill>
              </a:rPr>
              <a:t>‹Nr.›</a:t>
            </a:fld>
            <a:endParaRPr lang="de-DE" sz="1300" dirty="0">
              <a:solidFill>
                <a:srgbClr val="5582AB"/>
              </a:solidFill>
            </a:endParaRPr>
          </a:p>
        </p:txBody>
      </p:sp>
      <p:pic>
        <p:nvPicPr>
          <p:cNvPr id="3" name="Grafik 2" descr="Ein Bild, das Text, Schrift, Design, Guide enthält.&#10;&#10;Automatisch generierte Beschreibung">
            <a:extLst>
              <a:ext uri="{FF2B5EF4-FFF2-40B4-BE49-F238E27FC236}">
                <a16:creationId xmlns:a16="http://schemas.microsoft.com/office/drawing/2014/main" id="{B2BE0221-B9E6-72AC-50E7-53484AAAD14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94054" y="6492312"/>
            <a:ext cx="927376" cy="339603"/>
          </a:xfrm>
          <a:prstGeom prst="rect">
            <a:avLst/>
          </a:prstGeom>
        </p:spPr>
      </p:pic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C57040E-A464-341C-5F66-6EC32558D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683" b="29028"/>
          <a:stretch/>
        </p:blipFill>
        <p:spPr>
          <a:xfrm>
            <a:off x="6531119" y="6436605"/>
            <a:ext cx="1556935" cy="3953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4DC4D3-826D-1AB9-EFAE-67BB8AC4AED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0856" y="6496103"/>
            <a:ext cx="1311543" cy="347844"/>
          </a:xfrm>
          <a:prstGeom prst="rect">
            <a:avLst/>
          </a:prstGeom>
        </p:spPr>
      </p:pic>
      <p:pic>
        <p:nvPicPr>
          <p:cNvPr id="6" name="Grafik 5" descr="Ein Bild, das Schrift, Grafiken, Logo, Design enthält.&#10;&#10;Automatisch generierte Beschreibung">
            <a:extLst>
              <a:ext uri="{FF2B5EF4-FFF2-40B4-BE49-F238E27FC236}">
                <a16:creationId xmlns:a16="http://schemas.microsoft.com/office/drawing/2014/main" id="{519E0F2B-D8C6-FC7C-8F20-ACACB96D756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60694" y="6330171"/>
            <a:ext cx="1005235" cy="505969"/>
          </a:xfrm>
          <a:prstGeom prst="rect">
            <a:avLst/>
          </a:prstGeom>
        </p:spPr>
      </p:pic>
      <p:pic>
        <p:nvPicPr>
          <p:cNvPr id="9" name="Grafik 8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994C0716-C8DD-9CE8-5E8C-2A0A1D65BAA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53823" y="6496103"/>
            <a:ext cx="1015518" cy="335950"/>
          </a:xfrm>
          <a:prstGeom prst="rect">
            <a:avLst/>
          </a:prstGeom>
        </p:spPr>
      </p:pic>
      <p:pic>
        <p:nvPicPr>
          <p:cNvPr id="1026" name="Picture 2" descr="Bundesministerium für Klimaschutz, Umwelt, Energie, Mobilität, Innovation und Technologie – Startseite">
            <a:extLst>
              <a:ext uri="{FF2B5EF4-FFF2-40B4-BE49-F238E27FC236}">
                <a16:creationId xmlns:a16="http://schemas.microsoft.com/office/drawing/2014/main" id="{8C09F83A-FB13-D269-C28B-6932A5EEF9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08" y="6436605"/>
            <a:ext cx="1171729" cy="4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FG Corporate Design: Mehr als nur ein Logo | FFG">
            <a:extLst>
              <a:ext uri="{FF2B5EF4-FFF2-40B4-BE49-F238E27FC236}">
                <a16:creationId xmlns:a16="http://schemas.microsoft.com/office/drawing/2014/main" id="{F16489F1-A9E3-9D45-38F4-8766173EB62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21598" r="12523" b="22734"/>
          <a:stretch/>
        </p:blipFill>
        <p:spPr bwMode="auto">
          <a:xfrm>
            <a:off x="10348938" y="6496103"/>
            <a:ext cx="812118" cy="3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6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56" r:id="rId2"/>
    <p:sldLayoutId id="2147483714" r:id="rId3"/>
    <p:sldLayoutId id="2147483651" r:id="rId4"/>
    <p:sldLayoutId id="2147483712" r:id="rId5"/>
    <p:sldLayoutId id="2147483650" r:id="rId6"/>
    <p:sldLayoutId id="2147483653" r:id="rId7"/>
    <p:sldLayoutId id="214748370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DCE35D8B-1EB5-0A76-A728-EBDB976311E0}"/>
              </a:ext>
            </a:extLst>
          </p:cNvPr>
          <p:cNvSpPr txBox="1"/>
          <p:nvPr userDrawn="1"/>
        </p:nvSpPr>
        <p:spPr>
          <a:xfrm>
            <a:off x="11556000" y="6551559"/>
            <a:ext cx="109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3B2A27-E6D9-4C5F-B555-747DC4409EEE}" type="slidenum">
              <a:rPr lang="de-DE" sz="1300" smtClean="0">
                <a:solidFill>
                  <a:srgbClr val="5582AB"/>
                </a:solidFill>
              </a:rPr>
              <a:t>‹Nr.›</a:t>
            </a:fld>
            <a:endParaRPr lang="de-DE" sz="1300" dirty="0">
              <a:solidFill>
                <a:srgbClr val="5582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846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sc-software.at/referenzprojekte/powercast/" TargetMode="External"/><Relationship Id="rId3" Type="http://schemas.openxmlformats.org/officeDocument/2006/relationships/hyperlink" Target="https://energieinstitut-linz.at/" TargetMode="External"/><Relationship Id="rId7" Type="http://schemas.openxmlformats.org/officeDocument/2006/relationships/hyperlink" Target="https://projekte.ffg.at/projekt/5121361" TargetMode="External"/><Relationship Id="rId2" Type="http://schemas.openxmlformats.org/officeDocument/2006/relationships/hyperlink" Target="https://www.risc-software.at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pg.at/" TargetMode="External"/><Relationship Id="rId5" Type="http://schemas.openxmlformats.org/officeDocument/2006/relationships/hyperlink" Target="https://www.linznetz.at/portal/de/home" TargetMode="External"/><Relationship Id="rId10" Type="http://schemas.openxmlformats.org/officeDocument/2006/relationships/image" Target="../media/image18.JPG"/><Relationship Id="rId4" Type="http://schemas.openxmlformats.org/officeDocument/2006/relationships/hyperlink" Target="https://www.hakom.at/" TargetMode="External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A743FFC6-F548-131F-6397-D5D3F72C1246}"/>
              </a:ext>
            </a:extLst>
          </p:cNvPr>
          <p:cNvSpPr txBox="1"/>
          <p:nvPr/>
        </p:nvSpPr>
        <p:spPr>
          <a:xfrm>
            <a:off x="7506527" y="3338195"/>
            <a:ext cx="4132218" cy="264687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Leitung: </a:t>
            </a: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RISC Software GmbH</a:t>
            </a:r>
            <a:endParaRPr lang="de-A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A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Energieinstitut der JKU</a:t>
            </a:r>
            <a:endParaRPr lang="de-A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HAKOM Time Series</a:t>
            </a:r>
            <a:endParaRPr lang="de-A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LINZ NETZ GmbH</a:t>
            </a:r>
            <a:endParaRPr lang="de-A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Austrian Power </a:t>
            </a:r>
            <a:r>
              <a:rPr lang="de-AT" sz="16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Grid</a:t>
            </a: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 AG</a:t>
            </a:r>
            <a:endParaRPr lang="de-A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A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FFG-Projektseite</a:t>
            </a:r>
            <a:endParaRPr lang="de-A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Website</a:t>
            </a:r>
            <a:endParaRPr lang="de-A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D8C7D0-E60D-B3A7-A8A9-B172A492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14501"/>
            <a:ext cx="6875148" cy="3804267"/>
          </a:xfrm>
        </p:spPr>
        <p:txBody>
          <a:bodyPr/>
          <a:lstStyle/>
          <a:p>
            <a:r>
              <a:rPr lang="de-AT" sz="1400" b="1" dirty="0"/>
              <a:t>Herausforderung &amp; Motivation</a:t>
            </a:r>
          </a:p>
          <a:p>
            <a:pPr lvl="1"/>
            <a:r>
              <a:rPr lang="de-AT" sz="1400" b="1" dirty="0">
                <a:solidFill>
                  <a:srgbClr val="5582AB"/>
                </a:solidFill>
              </a:rPr>
              <a:t>Unzureichende Genauigkeit aktueller Vorhersagemodelle</a:t>
            </a:r>
            <a:r>
              <a:rPr lang="de-AT" sz="1400" dirty="0"/>
              <a:t> für die volatile Stromproduktion wie Wind- und Solarenergie</a:t>
            </a:r>
          </a:p>
          <a:p>
            <a:pPr lvl="2"/>
            <a:r>
              <a:rPr lang="de-AT" sz="1200" dirty="0"/>
              <a:t>Belastung der Netzstabilität</a:t>
            </a:r>
          </a:p>
          <a:p>
            <a:pPr lvl="2"/>
            <a:r>
              <a:rPr lang="de-AT" sz="1200" dirty="0"/>
              <a:t>Finanzielle Auswirkungen für Endverbraucher </a:t>
            </a:r>
          </a:p>
          <a:p>
            <a:endParaRPr lang="de-AT" sz="700" dirty="0"/>
          </a:p>
          <a:p>
            <a:r>
              <a:rPr lang="de-AT" sz="1400" b="1" dirty="0"/>
              <a:t>Ziel</a:t>
            </a:r>
          </a:p>
          <a:p>
            <a:pPr lvl="1"/>
            <a:r>
              <a:rPr lang="de-AT" sz="1400" dirty="0"/>
              <a:t>Entwicklung von KI-gestützten Modellen zur </a:t>
            </a:r>
            <a:r>
              <a:rPr lang="de-AT" sz="1400" b="1" dirty="0">
                <a:solidFill>
                  <a:srgbClr val="5582AB"/>
                </a:solidFill>
              </a:rPr>
              <a:t>Vorhersage von Stromlasten</a:t>
            </a:r>
          </a:p>
          <a:p>
            <a:endParaRPr lang="de-AT" sz="700" dirty="0"/>
          </a:p>
          <a:p>
            <a:r>
              <a:rPr lang="de-AT" sz="1400" b="1" dirty="0"/>
              <a:t>Lösung</a:t>
            </a:r>
          </a:p>
          <a:p>
            <a:pPr lvl="1"/>
            <a:r>
              <a:rPr lang="de-AT" sz="1400" dirty="0"/>
              <a:t>Neuartige KI-Modelle basierend auf adaptivem Lernen</a:t>
            </a:r>
          </a:p>
          <a:p>
            <a:pPr lvl="1"/>
            <a:r>
              <a:rPr lang="de-AT" sz="1400" dirty="0"/>
              <a:t>Berücksichtigung verschiedener Daten- und Informationsquellen</a:t>
            </a:r>
          </a:p>
          <a:p>
            <a:endParaRPr lang="de-AT" sz="700" dirty="0"/>
          </a:p>
          <a:p>
            <a:r>
              <a:rPr lang="de-AT" sz="1400" b="1" dirty="0"/>
              <a:t>Auswirkungen und Nachhaltigkeit</a:t>
            </a:r>
          </a:p>
          <a:p>
            <a:pPr lvl="1"/>
            <a:r>
              <a:rPr lang="de-AT" sz="1400" dirty="0"/>
              <a:t>Bewältigung der aktuellen Herausforderungen im Bereich der </a:t>
            </a:r>
            <a:r>
              <a:rPr lang="de-AT" sz="1400" b="1" dirty="0">
                <a:solidFill>
                  <a:srgbClr val="5582AB"/>
                </a:solidFill>
              </a:rPr>
              <a:t>Stromnetzoptimierung</a:t>
            </a:r>
          </a:p>
          <a:p>
            <a:pPr lvl="1"/>
            <a:r>
              <a:rPr lang="de-AT" sz="1400" dirty="0"/>
              <a:t>Verbesserung der Nachhaltigkeit des Energiesystems</a:t>
            </a:r>
            <a:endParaRPr lang="de-AT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99B715-3486-2350-A1F9-10EB959D95BA}"/>
              </a:ext>
            </a:extLst>
          </p:cNvPr>
          <p:cNvGrpSpPr/>
          <p:nvPr/>
        </p:nvGrpSpPr>
        <p:grpSpPr>
          <a:xfrm>
            <a:off x="10584000" y="3929876"/>
            <a:ext cx="2183987" cy="2255332"/>
            <a:chOff x="10584000" y="3688576"/>
            <a:chExt cx="2183987" cy="2255332"/>
          </a:xfrm>
        </p:grpSpPr>
        <p:sp>
          <p:nvSpPr>
            <p:cNvPr id="11" name="Rounded Rectangle 39">
              <a:extLst>
                <a:ext uri="{FF2B5EF4-FFF2-40B4-BE49-F238E27FC236}">
                  <a16:creationId xmlns:a16="http://schemas.microsoft.com/office/drawing/2014/main" id="{BCACA614-8C52-693E-C453-955B2E3E7F47}"/>
                </a:ext>
              </a:extLst>
            </p:cNvPr>
            <p:cNvSpPr>
              <a:spLocks noChangeAspect="1"/>
            </p:cNvSpPr>
            <p:nvPr/>
          </p:nvSpPr>
          <p:spPr>
            <a:xfrm rot="2704798">
              <a:off x="10787987" y="3688576"/>
              <a:ext cx="1980000" cy="1980000"/>
            </a:xfrm>
            <a:prstGeom prst="roundRect">
              <a:avLst>
                <a:gd name="adj" fmla="val 11942"/>
              </a:avLst>
            </a:prstGeom>
            <a:solidFill>
              <a:srgbClr val="5582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ounded Rectangle 42">
              <a:extLst>
                <a:ext uri="{FF2B5EF4-FFF2-40B4-BE49-F238E27FC236}">
                  <a16:creationId xmlns:a16="http://schemas.microsoft.com/office/drawing/2014/main" id="{4355E23C-78D1-B331-17F2-00C82F147705}"/>
                </a:ext>
              </a:extLst>
            </p:cNvPr>
            <p:cNvSpPr>
              <a:spLocks noChangeAspect="1"/>
            </p:cNvSpPr>
            <p:nvPr/>
          </p:nvSpPr>
          <p:spPr>
            <a:xfrm rot="2704798">
              <a:off x="10778103" y="3963908"/>
              <a:ext cx="1980000" cy="1980000"/>
            </a:xfrm>
            <a:prstGeom prst="roundRect">
              <a:avLst>
                <a:gd name="adj" fmla="val 13359"/>
              </a:avLst>
            </a:prstGeom>
            <a:noFill/>
            <a:ln>
              <a:solidFill>
                <a:srgbClr val="5582AB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Textfeld 83">
              <a:extLst>
                <a:ext uri="{FF2B5EF4-FFF2-40B4-BE49-F238E27FC236}">
                  <a16:creationId xmlns:a16="http://schemas.microsoft.com/office/drawing/2014/main" id="{84086959-837E-5151-8C65-EBFBE8BB5AEF}"/>
                </a:ext>
              </a:extLst>
            </p:cNvPr>
            <p:cNvSpPr txBox="1"/>
            <p:nvPr/>
          </p:nvSpPr>
          <p:spPr>
            <a:xfrm>
              <a:off x="10584000" y="3861888"/>
              <a:ext cx="1619999" cy="1631216"/>
            </a:xfrm>
            <a:prstGeom prst="rect">
              <a:avLst/>
            </a:prstGeom>
            <a:noFill/>
          </p:spPr>
          <p:txBody>
            <a:bodyPr wrap="square" rIns="144000" rtlCol="0" anchor="ctr">
              <a:spAutoFit/>
            </a:bodyPr>
            <a:lstStyle/>
            <a:p>
              <a:pPr marL="0" lvl="1" algn="r" defTabSz="400050">
                <a:spcBef>
                  <a:spcPts val="300"/>
                </a:spcBef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Call</a:t>
              </a:r>
              <a:br>
                <a:rPr lang="de-DE" sz="1000" dirty="0">
                  <a:solidFill>
                    <a:schemeClr val="bg1"/>
                  </a:solidFill>
                </a:rPr>
              </a:br>
              <a:r>
                <a:rPr lang="de-DE" sz="1000" dirty="0">
                  <a:solidFill>
                    <a:schemeClr val="bg1"/>
                  </a:solidFill>
                </a:rPr>
                <a:t>AI4GREEN 2023</a:t>
              </a:r>
            </a:p>
            <a:p>
              <a:pPr marL="0" lvl="1" algn="r" defTabSz="400050">
                <a:spcBef>
                  <a:spcPts val="300"/>
                </a:spcBef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Laufzeit</a:t>
              </a:r>
              <a:br>
                <a:rPr lang="de-DE" sz="1000" dirty="0">
                  <a:solidFill>
                    <a:schemeClr val="bg1"/>
                  </a:solidFill>
                </a:rPr>
              </a:br>
              <a:r>
                <a:rPr lang="de-DE" sz="1000" dirty="0">
                  <a:solidFill>
                    <a:schemeClr val="bg1"/>
                  </a:solidFill>
                </a:rPr>
                <a:t>04.2024 – 03.2027</a:t>
              </a:r>
            </a:p>
            <a:p>
              <a:pPr marL="0" lvl="1" algn="r" defTabSz="400050">
                <a:spcBef>
                  <a:spcPts val="300"/>
                </a:spcBef>
                <a:defRPr/>
              </a:pPr>
              <a:endParaRPr lang="de-DE" sz="1000" dirty="0">
                <a:solidFill>
                  <a:schemeClr val="bg1"/>
                </a:solidFill>
              </a:endParaRPr>
            </a:p>
            <a:p>
              <a:pPr marL="0" lvl="1" algn="r" defTabSz="400050">
                <a:spcBef>
                  <a:spcPts val="300"/>
                </a:spcBef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Budget</a:t>
              </a:r>
              <a:br>
                <a:rPr lang="de-DE" sz="1000" dirty="0">
                  <a:solidFill>
                    <a:schemeClr val="bg1"/>
                  </a:solidFill>
                </a:rPr>
              </a:br>
              <a:r>
                <a:rPr lang="de-DE" sz="1000" dirty="0">
                  <a:solidFill>
                    <a:schemeClr val="bg1"/>
                  </a:solidFill>
                </a:rPr>
                <a:t>783.357 EUR</a:t>
              </a:r>
            </a:p>
            <a:p>
              <a:pPr marL="0" lvl="1" algn="r" defTabSz="400050">
                <a:spcBef>
                  <a:spcPts val="300"/>
                </a:spcBef>
                <a:defRPr/>
              </a:pPr>
              <a:r>
                <a:rPr lang="de-DE" sz="1000" dirty="0">
                  <a:solidFill>
                    <a:schemeClr val="bg1"/>
                  </a:solidFill>
                </a:rPr>
                <a:t>Davon Förderung</a:t>
              </a:r>
              <a:br>
                <a:rPr lang="de-DE" sz="1000" dirty="0">
                  <a:solidFill>
                    <a:schemeClr val="bg1"/>
                  </a:solidFill>
                </a:rPr>
              </a:br>
              <a:r>
                <a:rPr lang="de-DE" sz="1000" dirty="0">
                  <a:solidFill>
                    <a:schemeClr val="bg1"/>
                  </a:solidFill>
                </a:rPr>
                <a:t>618.489 EUR</a:t>
              </a: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8B1FF55B-553D-6D41-AB11-88245BBE8F5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43225" y="416922"/>
            <a:ext cx="1879892" cy="1166020"/>
          </a:xfrm>
          <a:prstGeom prst="rect">
            <a:avLst/>
          </a:prstGeom>
        </p:spPr>
      </p:pic>
      <p:pic>
        <p:nvPicPr>
          <p:cNvPr id="18" name="Grafik 17" descr="Ein Bild, das Kleidung, Person, Mann, Schuhwerk enthält.&#10;&#10;Automatisch generierte Beschreibung">
            <a:extLst>
              <a:ext uri="{FF2B5EF4-FFF2-40B4-BE49-F238E27FC236}">
                <a16:creationId xmlns:a16="http://schemas.microsoft.com/office/drawing/2014/main" id="{02CE3494-F16F-D955-7149-4DD7DBC285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4101" y="454782"/>
            <a:ext cx="4132218" cy="2754812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8A323B34-5707-3D16-688C-A3C79451652B}"/>
              </a:ext>
            </a:extLst>
          </p:cNvPr>
          <p:cNvSpPr txBox="1">
            <a:spLocks/>
          </p:cNvSpPr>
          <p:nvPr/>
        </p:nvSpPr>
        <p:spPr>
          <a:xfrm>
            <a:off x="3023116" y="482701"/>
            <a:ext cx="3072883" cy="1034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Vorhersage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und </a:t>
            </a:r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Optimierung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von </a:t>
            </a:r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Stromlasten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mit </a:t>
            </a:r>
            <a:br>
              <a:rPr lang="de-DE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KI-gestützten Prognosemodellen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für </a:t>
            </a:r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kostengünstige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und </a:t>
            </a:r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versorgungseffiziente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Stromnetze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40BF26C-114D-ACDC-EBD8-BA93CED0871C}"/>
              </a:ext>
            </a:extLst>
          </p:cNvPr>
          <p:cNvSpPr txBox="1">
            <a:spLocks/>
          </p:cNvSpPr>
          <p:nvPr/>
        </p:nvSpPr>
        <p:spPr>
          <a:xfrm>
            <a:off x="553255" y="5716106"/>
            <a:ext cx="6088554" cy="58105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2200" b="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/>
              <a:t>Technische Projektleitung: Dominik Falkner, dominik.falkner@risc-software.at</a:t>
            </a:r>
          </a:p>
          <a:p>
            <a:pPr algn="l"/>
            <a:r>
              <a:rPr lang="de-DE" sz="1200" dirty="0"/>
              <a:t>Projektleitung: Stefanie Kritzinger-Griebler, stefanie.kritzinger-griebler@risc-software.at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891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DE5340D0-C50D-93B5-9B91-9593E15F0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14"/>
          <a:stretch/>
        </p:blipFill>
        <p:spPr>
          <a:xfrm>
            <a:off x="2063766" y="992220"/>
            <a:ext cx="8064468" cy="5285583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3C5C1CD-26A4-4AB1-28D9-5610FBD9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02214"/>
            <a:ext cx="9897745" cy="374653"/>
          </a:xfrm>
        </p:spPr>
        <p:txBody>
          <a:bodyPr/>
          <a:lstStyle/>
          <a:p>
            <a:r>
              <a:rPr lang="de-DE"/>
              <a:t>POWERCAST Big Pic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73B513-0E64-0E69-D912-D0D461A1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53028" y="510466"/>
            <a:ext cx="1074390" cy="6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9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94EE6B7-4B8D-F145-987D-3584DD97E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80" y="179524"/>
            <a:ext cx="10574794" cy="62781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36EE31B-BE4D-B87D-0C0E-C0265AA4BB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3028" y="510466"/>
            <a:ext cx="1074390" cy="6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7845"/>
      </p:ext>
    </p:extLst>
  </p:cSld>
  <p:clrMapOvr>
    <a:masterClrMapping/>
  </p:clrMapOvr>
</p:sld>
</file>

<file path=ppt/theme/theme1.xml><?xml version="1.0" encoding="utf-8"?>
<a:theme xmlns:a="http://schemas.openxmlformats.org/drawingml/2006/main" name="Risc_master_allgemein">
  <a:themeElements>
    <a:clrScheme name="RISC Softwa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81A9"/>
      </a:accent1>
      <a:accent2>
        <a:srgbClr val="FF8B1E"/>
      </a:accent2>
      <a:accent3>
        <a:srgbClr val="90C32F"/>
      </a:accent3>
      <a:accent4>
        <a:srgbClr val="C81010"/>
      </a:accent4>
      <a:accent5>
        <a:srgbClr val="5B9BD5"/>
      </a:accent5>
      <a:accent6>
        <a:srgbClr val="A5A5A5"/>
      </a:accent6>
      <a:hlink>
        <a:srgbClr val="0563C1"/>
      </a:hlink>
      <a:folHlink>
        <a:srgbClr val="954F72"/>
      </a:folHlink>
    </a:clrScheme>
    <a:fontScheme name="RISC_ersatzschrif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25BE7C389CAA46968372EFFA27B382" ma:contentTypeVersion="14" ma:contentTypeDescription="Create a new document." ma:contentTypeScope="" ma:versionID="569238a1388898e7da70801b7c282987">
  <xsd:schema xmlns:xsd="http://www.w3.org/2001/XMLSchema" xmlns:xs="http://www.w3.org/2001/XMLSchema" xmlns:p="http://schemas.microsoft.com/office/2006/metadata/properties" xmlns:ns2="5790f62b-5d60-4a55-b628-bf314c6d37e0" xmlns:ns3="fe4d2286-f130-433a-9dfe-948878f2642d" targetNamespace="http://schemas.microsoft.com/office/2006/metadata/properties" ma:root="true" ma:fieldsID="daf059e1d8ee713b99aaccc8c67038c6" ns2:_="" ns3:_="">
    <xsd:import namespace="5790f62b-5d60-4a55-b628-bf314c6d37e0"/>
    <xsd:import namespace="fe4d2286-f130-433a-9dfe-948878f264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0f62b-5d60-4a55-b628-bf314c6d3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ed351b3-d02c-4da2-89d7-e1506fb496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d2286-f130-433a-9dfe-948878f2642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38a817f-1b65-4c64-b650-98f0d2755267}" ma:internalName="TaxCatchAll" ma:showField="CatchAllData" ma:web="fe4d2286-f130-433a-9dfe-948878f264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4d2286-f130-433a-9dfe-948878f2642d" xsi:nil="true"/>
    <lcf76f155ced4ddcb4097134ff3c332f xmlns="5790f62b-5d60-4a55-b628-bf314c6d37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A0361-0A05-4D18-924F-D366C2A8DC79}"/>
</file>

<file path=customXml/itemProps2.xml><?xml version="1.0" encoding="utf-8"?>
<ds:datastoreItem xmlns:ds="http://schemas.openxmlformats.org/officeDocument/2006/customXml" ds:itemID="{9E932A1B-F12A-4336-9D79-0AA1281085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9B378C-970E-4732-B84C-B6666747B9AD}">
  <ds:schemaRefs>
    <ds:schemaRef ds:uri="5790f62b-5d60-4a55-b628-bf314c6d37e0"/>
    <ds:schemaRef ds:uri="fe4d2286-f130-433a-9dfe-948878f264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Breitbild</PresentationFormat>
  <Paragraphs>49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Aptos</vt:lpstr>
      <vt:lpstr>Arial</vt:lpstr>
      <vt:lpstr>ArialBoldMT</vt:lpstr>
      <vt:lpstr>ArialMT</vt:lpstr>
      <vt:lpstr>Calibri</vt:lpstr>
      <vt:lpstr>Wingdings</vt:lpstr>
      <vt:lpstr>Risc_master_allgemein</vt:lpstr>
      <vt:lpstr>Benutzerdefiniertes Design</vt:lpstr>
      <vt:lpstr>PowerPoint-Präsentation</vt:lpstr>
      <vt:lpstr>POWERCAST Big Pic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Elisabeth G</dc:creator>
  <cp:lastModifiedBy>Stefanie Kritzinger-Griebler</cp:lastModifiedBy>
  <cp:revision>3</cp:revision>
  <cp:lastPrinted>2024-04-29T07:09:54Z</cp:lastPrinted>
  <dcterms:created xsi:type="dcterms:W3CDTF">2021-05-27T06:05:05Z</dcterms:created>
  <dcterms:modified xsi:type="dcterms:W3CDTF">2024-06-17T19:29:56Z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0x0101000125BE7C389CAA46968372EFFA27B382</vt:lpwstr>
  </property>
  <property fmtid="{D5CDD505-2E9C-101B-9397-08002B2CF9AE}" pid="3" name="MediaServiceImageTags">
    <vt:lpwstr/>
  </property>
</Properties>
</file>